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19.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0.xml" ContentType="application/vnd.openxmlformats-officedocument.presentationml.notesSlide+xml"/>
  <Override PartName="/ppt/ink/ink107.xml" ContentType="application/inkml+xml"/>
  <Override PartName="/ppt/ink/ink108.xml" ContentType="application/inkml+xml"/>
  <Override PartName="/ppt/notesSlides/notesSlide21.xml" ContentType="application/vnd.openxmlformats-officedocument.presentationml.notesSlide+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22.xml" ContentType="application/vnd.openxmlformats-officedocument.presentationml.notesSlide+xml"/>
  <Override PartName="/ppt/ink/ink115.xml" ContentType="application/inkml+xml"/>
  <Override PartName="/ppt/ink/ink116.xml" ContentType="application/inkml+xml"/>
  <Override PartName="/ppt/notesSlides/notesSlide23.xml" ContentType="application/vnd.openxmlformats-officedocument.presentationml.notesSlide+xml"/>
  <Override PartName="/ppt/ink/ink117.xml" ContentType="application/inkml+xml"/>
  <Override PartName="/ppt/ink/ink118.xml" ContentType="application/inkml+xml"/>
  <Override PartName="/ppt/notesSlides/notesSlide24.xml" ContentType="application/vnd.openxmlformats-officedocument.presentationml.notesSlide+xml"/>
  <Override PartName="/ppt/ink/ink119.xml" ContentType="application/inkml+xml"/>
  <Override PartName="/ppt/ink/ink120.xml" ContentType="application/inkml+xml"/>
  <Override PartName="/ppt/notesSlides/notesSlide25.xml" ContentType="application/vnd.openxmlformats-officedocument.presentationml.notesSlide+xml"/>
  <Override PartName="/ppt/ink/ink121.xml" ContentType="application/inkml+xml"/>
  <Override PartName="/ppt/ink/ink12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441" r:id="rId2"/>
    <p:sldId id="260" r:id="rId3"/>
    <p:sldId id="442" r:id="rId4"/>
    <p:sldId id="257" r:id="rId5"/>
    <p:sldId id="443" r:id="rId6"/>
    <p:sldId id="264" r:id="rId7"/>
    <p:sldId id="258" r:id="rId8"/>
    <p:sldId id="259" r:id="rId9"/>
    <p:sldId id="294" r:id="rId10"/>
    <p:sldId id="295" r:id="rId11"/>
    <p:sldId id="444" r:id="rId12"/>
    <p:sldId id="445" r:id="rId13"/>
    <p:sldId id="296" r:id="rId14"/>
    <p:sldId id="446" r:id="rId15"/>
    <p:sldId id="447" r:id="rId16"/>
    <p:sldId id="448" r:id="rId17"/>
    <p:sldId id="449" r:id="rId18"/>
    <p:sldId id="450" r:id="rId19"/>
    <p:sldId id="451" r:id="rId20"/>
    <p:sldId id="452" r:id="rId21"/>
    <p:sldId id="453" r:id="rId22"/>
    <p:sldId id="454" r:id="rId23"/>
    <p:sldId id="455" r:id="rId24"/>
    <p:sldId id="456" r:id="rId25"/>
    <p:sldId id="457" r:id="rId26"/>
    <p:sldId id="458" r:id="rId27"/>
    <p:sldId id="459" r:id="rId28"/>
    <p:sldId id="460" r:id="rId29"/>
    <p:sldId id="461" r:id="rId30"/>
    <p:sldId id="462" r:id="rId31"/>
    <p:sldId id="292" r:id="rId32"/>
    <p:sldId id="297" r:id="rId33"/>
    <p:sldId id="474" r:id="rId34"/>
    <p:sldId id="475" r:id="rId35"/>
    <p:sldId id="476" r:id="rId36"/>
    <p:sldId id="465" r:id="rId37"/>
    <p:sldId id="466" r:id="rId38"/>
    <p:sldId id="467" r:id="rId39"/>
    <p:sldId id="468" r:id="rId40"/>
    <p:sldId id="298" r:id="rId41"/>
    <p:sldId id="299" r:id="rId42"/>
    <p:sldId id="300" r:id="rId43"/>
    <p:sldId id="469" r:id="rId44"/>
    <p:sldId id="302" r:id="rId45"/>
    <p:sldId id="470" r:id="rId46"/>
    <p:sldId id="471" r:id="rId47"/>
    <p:sldId id="304" r:id="rId48"/>
    <p:sldId id="306" r:id="rId49"/>
    <p:sldId id="307" r:id="rId50"/>
    <p:sldId id="287" r:id="rId51"/>
    <p:sldId id="315" r:id="rId52"/>
    <p:sldId id="280"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12" r:id="rId71"/>
    <p:sldId id="335" r:id="rId72"/>
    <p:sldId id="336" r:id="rId73"/>
    <p:sldId id="337" r:id="rId74"/>
    <p:sldId id="314" r:id="rId75"/>
    <p:sldId id="340" r:id="rId76"/>
    <p:sldId id="341" r:id="rId77"/>
    <p:sldId id="338" r:id="rId78"/>
    <p:sldId id="334" r:id="rId79"/>
    <p:sldId id="342" r:id="rId80"/>
    <p:sldId id="343" r:id="rId81"/>
    <p:sldId id="289" r:id="rId82"/>
    <p:sldId id="479" r:id="rId83"/>
    <p:sldId id="477" r:id="rId84"/>
    <p:sldId id="472" r:id="rId85"/>
    <p:sldId id="473" r:id="rId86"/>
    <p:sldId id="308" r:id="rId87"/>
    <p:sldId id="478" r:id="rId88"/>
    <p:sldId id="310" r:id="rId89"/>
    <p:sldId id="261" r:id="rId90"/>
    <p:sldId id="262" r:id="rId91"/>
    <p:sldId id="265" r:id="rId92"/>
    <p:sldId id="273" r:id="rId93"/>
    <p:sldId id="267" r:id="rId94"/>
    <p:sldId id="266" r:id="rId95"/>
    <p:sldId id="269" r:id="rId96"/>
    <p:sldId id="270" r:id="rId97"/>
    <p:sldId id="438" r:id="rId98"/>
    <p:sldId id="268" r:id="rId99"/>
    <p:sldId id="27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4" autoAdjust="0"/>
    <p:restoredTop sz="84607" autoAdjust="0"/>
  </p:normalViewPr>
  <p:slideViewPr>
    <p:cSldViewPr snapToGrid="0">
      <p:cViewPr varScale="1">
        <p:scale>
          <a:sx n="101" d="100"/>
          <a:sy n="101" d="100"/>
        </p:scale>
        <p:origin x="8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1.38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0,'5'0,"11"15,9 6,0 3,-5 3,0 2,-4 1,-5 0,-3 1,-5-1,4 0,0 0,4 0,0 0,3-1,-1 1,-2-1,-3-4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47.90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0,'7'0,"0"1,0 0,-1 0,1 0,-1 1,1 0,-1 0,1 1,-1 0,0 0,0 0,0 1,-1 0,4 3,9 8,-1 2,-1 0,10 13,-12-13,0-1,2 0,14 12,-14-15,-1 1,0 1,9 13,-11-13,0 0,1-1,1-1,2 1,34 37,-38-37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51.239"/>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274 267,'-1'8,"0"-1,0 1,-1-1,0 1,0-1,-1 0,0 1,-1-1,1-1,-1 1,0-1,-1 1,0-1,0 0,0-1,0 1,-1-1,-2 1,3-1,-1 0,1-1,-1 0,0 0,0-1,-1 0,1 0,-1 0,1-1,-1 0,0 0,0-1,0 1,0-1,0-1,0 0,0 0,0 0,-6-2,10 1,-1 0,1 0,-1-1,1 0,-1 1,1-1,0 0,0-1,0 1,0-1,0 1,0-1,1 0,-1 0,1 0,0 0,0-1,0 1,1 0,-1-1,1 0,-1 1,1-1,0 0,1 1,-1-1,1-1,-3-15,2 0,0-1,2 1,1-17,1 5,-3 23,0-1,1 1,1 0,-1 0,2 0,-1 0,1 0,0 0,1 0,0 1,1 0,0 0,0 0,-1 3,0 0,1 0,0 1,0 0,0 0,0 0,1 1,-1 0,1 0,0 0,0 0,0 1,0 0,0 0,1 1,-1 0,0 0,1 0,0 1,201-27,-204 26,0 1,-1 0,1 0,0 0,-1 1,1-1,0 1,-1 0,1 0,-1 0,1 0,-1 1,0-1,1 1,-1 0,0 0,0 0,0 1,-1-1,1 1,1 0,-2 1,0-1,0 1,0-1,-1 1,1 0,-1 0,0 0,0 0,0 0,-1 0,1 0,-1 0,0 0,0 0,0 0,-1 0,1 0,-1 0,-1 3,0 1,-1-1,0 0,0 1,0-1,-1-1,0 1,0 0,-1-1,0 0,0 0,0 0,-1-1,1 0,-1 0,-1 0,-6 4,0-1,-1 0,0-1,0-1,-1 0,1-1,-2 0,-4 3,3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1.38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0,'5'0,"11"15,9 6,0 3,-5 3,0 2,-4 1,-5 0,-3 1,-5-1,4 0,0 0,4 0,0 0,3-1,-1 1,-2-1,-3-4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1.38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0,'5'0,"11"15,9 6,0 3,-5 3,0 2,-4 1,-5 0,-3 1,-5-1,4 0,0 0,4 0,0 0,3-1,-1 1,-2-1,-3-4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1.38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0,'5'0,"11"15,9 6,0 3,-5 3,0 2,-4 1,-5 0,-3 1,-5-1,4 0,0 0,4 0,0 0,3-1,-1 1,-2-1,-3-4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1.38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0,'5'0,"11"15,9 6,0 3,-5 3,0 2,-4 1,-5 0,-3 1,-5-1,4 0,0 0,4 0,0 0,3-1,-1 1,-2-1,-3-4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47.90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0,'7'0,"0"1,0 0,-1 0,1 0,-1 1,1 0,-1 0,1 1,-1 0,0 0,0 0,0 1,-1 0,4 3,9 8,-1 2,-1 0,10 13,-12-13,0-1,2 0,14 12,-14-15,-1 1,0 1,9 13,-11-13,0 0,1-1,1-1,2 1,34 37,-38-37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51.239"/>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274 267,'-1'8,"0"-1,0 1,-1-1,0 1,0-1,-1 0,0 1,-1-1,1-1,-1 1,0-1,-1 1,0-1,0 0,0-1,0 1,-1-1,-2 1,3-1,-1 0,1-1,-1 0,0 0,0-1,-1 0,1 0,-1 0,1-1,-1 0,0 0,0-1,0 1,0-1,0-1,0 0,0 0,0 0,-6-2,10 1,-1 0,1 0,-1-1,1 0,-1 1,1-1,0 0,0-1,0 1,0-1,0 1,0-1,1 0,-1 0,1 0,0 0,0-1,0 1,1 0,-1-1,1 0,-1 1,1-1,0 0,1 1,-1-1,1-1,-3-15,2 0,0-1,2 1,1-17,1 5,-3 23,0-1,1 1,1 0,-1 0,2 0,-1 0,1 0,0 0,1 0,0 1,1 0,0 0,0 0,-1 3,0 0,1 0,0 1,0 0,0 0,0 0,1 1,-1 0,1 0,0 0,0 0,0 1,0 0,0 0,1 1,-1 0,0 0,1 0,0 1,201-27,-204 26,0 1,-1 0,1 0,0 0,-1 1,1-1,0 1,-1 0,1 0,-1 0,1 0,-1 1,0-1,1 1,-1 0,0 0,0 0,0 1,-1-1,1 1,1 0,-2 1,0-1,0 1,0-1,-1 1,1 0,-1 0,0 0,0 0,0 0,-1 0,1 0,-1 0,0 0,0 0,0 0,-1 0,1 0,-1 0,-1 3,0 1,-1-1,0 0,0 1,0-1,-1-1,0 1,0 0,-1-1,0 0,0 0,0 0,-1-1,1 0,-1 0,-1 0,-6 4,0-1,-1 0,0-1,0-1,-1 0,1-1,-2 0,-4 3,3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47.90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0,'7'0,"0"1,0 0,-1 0,1 0,-1 1,1 0,-1 0,1 1,-1 0,0 0,0 0,0 1,-1 0,4 3,9 8,-1 2,-1 0,10 13,-12-13,0-1,2 0,14 12,-14-15,-1 1,0 1,9 13,-11-13,0 0,1-1,1-1,2 1,34 37,-38-37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51.239"/>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274 267,'-1'8,"0"-1,0 1,-1-1,0 1,0-1,-1 0,0 1,-1-1,1-1,-1 1,0-1,-1 1,0-1,0 0,0-1,0 1,-1-1,-2 1,3-1,-1 0,1-1,-1 0,0 0,0-1,-1 0,1 0,-1 0,1-1,-1 0,0 0,0-1,0 1,0-1,0-1,0 0,0 0,0 0,-6-2,10 1,-1 0,1 0,-1-1,1 0,-1 1,1-1,0 0,0-1,0 1,0-1,0 1,0-1,1 0,-1 0,1 0,0 0,0-1,0 1,1 0,-1-1,1 0,-1 1,1-1,0 0,1 1,-1-1,1-1,-3-15,2 0,0-1,2 1,1-17,1 5,-3 23,0-1,1 1,1 0,-1 0,2 0,-1 0,1 0,0 0,1 0,0 1,1 0,0 0,0 0,-1 3,0 0,1 0,0 1,0 0,0 0,0 0,1 1,-1 0,1 0,0 0,0 0,0 1,0 0,0 0,1 1,-1 0,0 0,1 0,0 1,201-27,-204 26,0 1,-1 0,1 0,0 0,-1 1,1-1,0 1,-1 0,1 0,-1 0,1 0,-1 1,0-1,1 1,-1 0,0 0,0 0,0 1,-1-1,1 1,1 0,-2 1,0-1,0 1,0-1,-1 1,1 0,-1 0,0 0,0 0,0 0,-1 0,1 0,-1 0,0 0,0 0,0 0,-1 0,1 0,-1 0,-1 3,0 1,-1-1,0 0,0 1,0-1,-1-1,0 1,0 0,-1-1,0 0,0 0,0 0,-1-1,1 0,-1 0,-1 0,-6 4,0-1,-1 0,0-1,0-1,-1 0,1-1,-2 0,-4 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7.82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00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112 122,'4'-8,"0"1,0 0,1 0,-1 0,1 0,1 1,-1 0,1 0,0 0,1 1,-1 0,1 0,0 1,0 0,1 0,-1 0,1 1,0 0,0 0,0 0,-1 0,1 1,0 0,0 0,1 1,-1 0,0 1,0 0,1 0,-1 0,0 1,0 1,0-1,0 1,0 0,7 4,5 5,32 14,-49-25,0 1,-1-1,1 1,0-1,0 0,0 0,0 0,0 0,0-1,0 1,0-1,0 0,-1 0,1 0,0 0,-1 0,1 0,0-1,-2 1,-1 1,1-1,0 1,-1-1,1 1,-1 0,1-1,-1 1,1 0,0-1,-1 1,1 0,0 0,0 0,-1-1,1 1,0 0,-1 0,1 0,0 0,-1 0,1 1,0-1,-1 0,1 0,0 0,-1 1,1-1,0 0,-1 1,3 18,-18 26,-5-15,0-1,-13 10,-19 28,17-21,-38 36,37-43,2 2,-11 18,10-12,25-35,0 1,1 0,1 1,0 0,0 0,2 1,0 0,-2 6,-39 118,39-109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5.9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87,'5'0,"17"-5,9-2,10 1,3-4,-1 0,-3 1,-4 2,-2 3,-2 2,-1 1,-7-4,-2-2,1 2,1 0,-4 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7.52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09.17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242 1,'9'0,"0"0,0 0,-1 1,1 0,0 0,-1 1,8 2,-14-2,1-1,-1 1,1-1,-1 1,0 0,1 0,-1 0,0 0,0 0,-1 0,1 0,0 1,-1-1,1 1,-1 0,0-1,0 1,0 0,0-1,-1 1,1 0,-1 0,1 0,-1 0,0 0,1 6,-1-1,-1 1,1 0,-1-1,-1 1,1 0,-2-1,1 0,-1 1,0-1,-1 0,0-1,0 1,-1-1,0 1,0-1,0-1,-1 1,0-1,-1 1,-20 16,0 0,-1-2,-1-1,-12 5,9-5,25-14,-1 0,2 0,-1 0,1 1,0 0,0 0,1 0,0 1,0 0,1 0,0 0,0 1,-2 7,0 3,1 1,1 0,0 0,1 0,1 14,0-13,1-7,0 0,1 0,1 0,1 10,-2-21,1 0,-1-1,1 1,0 0,0 0,0-1,0 1,0-1,1 1,-1-1,1 1,-1-1,1 0,0 0,0 0,0 0,0 0,0 0,1-1,-1 1,1-1,-1 1,1-1,-1 0,1 0,14 4,1-2,0 0,0-1,0-1,0-1,0 0,0-1,0-1,0-1,-1-1,1 0,-1-1,0-1,0 0,4-4,-14 7,-1-1,0 0,0 0,0 0,-1-1,1 0,-1 0,0 0,0-1,-1 0,0 0,0 0,0 0,-1 0,0-1,0 0,0 0,-1 1,0-1,-1-1,1 1,-1 0,-1 0,1 0,-1-1,-1 1,1 0,-1 0,0-1,-1 1,0 0,-1-2,1 3,-1 0,0 0,0 1,0-1,-1 1,0 0,0 0,0 0,-1 1,1-1,-1 1,0 0,0 0,-1 1,1 0,-2-1,-16-8,-1 1,-1 1,-7-1,18 6,-19-6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41:11.9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441 259,'1'0,"-1"0,0-1,0 1,1 0,-1 0,0 0,1 0,-1 0,0 0,0 0,1 0,-1 0,0 0,1 0,-1 0,0 0,1 0,-1 0,0 0,1 0,-1 0,0 0,0 0,1 0,-1 1,0-1,0 0,1 0,-1 0,0 1,0-1,1 0,-1 0,0 0,0 1,0-1,1 0,-1 1,0-1,0 0,0 0,0 1,0-1,0 0,0 1,0-1,0 0,0 1,0-1,0 0,0 0,0 1,0-1,0 0,0 1,0-1,0 0,0 1,0-1,0 0,-1 0,1 1,0-1,0 0,-19 13,16-11,-1-1,0-1,1 1,-1 0,0-1,0 0,0 0,1 0,-1 0,0 0,0-1,0 0,1 0,-1 0,1 0,-1 0,0-1,1 1,0-1,-1 0,1 0,0-1,0 1,1-1,0 1,1-1,-1 0,1 0,-1 0,1 0,0 0,0 0,0 0,1 0,-1-1,1 1,-1 0,1 0,0-1,0 1,1 0,-1 0,1-1,0 1,-1 0,1 0,1 0,-1 0,0 0,1 0,0 0,4-8,0 0,1 0,0 1,1 0,0 0,0 1,1 0,1 1,-1 0,1 0,1 1,6-4,-1 2,0 1,1 0,0 1,0 1,1 0,0 2,0 0,6 0,-22 3,1 1,-1 0,0 0,1 0,-1 0,1 1,-1-1,1 0,-1 1,0 0,1 0,-1-1,0 1,0 1,0-1,0 0,0 0,0 1,0 0,0-1,0 1,0 0,-1 0,1-1,-1 1,0 0,1 1,-1-1,0 0,0 0,0 1,0-1,-1 0,1 1,-1-1,1 0,-1 1,0-1,0 1,0-1,0 1,0 6,0 0,0 1,-1-1,0 0,-1 0,0 0,0 0,-1 0,0 0,-3 5,-2 0,0-2,-1 1,-1-1,0 0,0-1,-11 9,-77 59,9-8,51-40,-1-2,-1-2,-17 7,9-4,-85 51,109-64,3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47.90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0,'7'0,"0"1,0 0,-1 0,1 0,-1 1,1 0,-1 0,1 1,-1 0,0 0,0 0,0 1,-1 0,4 3,9 8,-1 2,-1 0,10 13,-12-13,0-1,2 0,14 12,-14-15,-1 1,0 1,9 13,-11-13,0 0,1-1,1-1,2 1,34 37,-38-37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58:51.239"/>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274 267,'-1'8,"0"-1,0 1,-1-1,0 1,0-1,-1 0,0 1,-1-1,1-1,-1 1,0-1,-1 1,0-1,0 0,0-1,0 1,-1-1,-2 1,3-1,-1 0,1-1,-1 0,0 0,0-1,-1 0,1 0,-1 0,1-1,-1 0,0 0,0-1,0 1,0-1,0-1,0 0,0 0,0 0,-6-2,10 1,-1 0,1 0,-1-1,1 0,-1 1,1-1,0 0,0-1,0 1,0-1,0 1,0-1,1 0,-1 0,1 0,0 0,0-1,0 1,1 0,-1-1,1 0,-1 1,1-1,0 0,1 1,-1-1,1-1,-3-15,2 0,0-1,2 1,1-17,1 5,-3 23,0-1,1 1,1 0,-1 0,2 0,-1 0,1 0,0 0,1 0,0 1,1 0,0 0,0 0,-1 3,0 0,1 0,0 1,0 0,0 0,0 0,1 1,-1 0,1 0,0 0,0 0,0 1,0 0,0 0,1 1,-1 0,0 0,1 0,0 1,201-27,-204 26,0 1,-1 0,1 0,0 0,-1 1,1-1,0 1,-1 0,1 0,-1 0,1 0,-1 1,0-1,1 1,-1 0,0 0,0 0,0 1,-1-1,1 1,1 0,-2 1,0-1,0 1,0-1,-1 1,1 0,-1 0,0 0,0 0,0 0,-1 0,1 0,-1 0,0 0,0 0,0 0,-1 0,1 0,-1 0,-1 3,0 1,-1-1,0 0,0 1,0-1,-1-1,0 1,0 0,-1-1,0 0,0 0,0 0,-1-1,1 0,-1 0,-1 0,-6 4,0-1,-1 0,0-1,0-1,-1 0,1-1,-2 0,-4 3,3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16.505"/>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 3,'33'-1,"-19"0,-1 0,0 1,1 1,-1 0,9 3,-19-4,0 1,0 0,0 0,0 0,0 0,-1 1,1-1,-1 1,1-1,-1 1,1 0,-1 0,0 0,0 1,0-1,0 0,0 1,0-1,-1 1,0 0,1-1,-1 1,0 0,0 0,0 0,0 1,2 18,-1-1,0 0,-2 1,0-1,-2 1,0-1,-1 0,-1 0,-1 0,-1 0,-1-1,-1 0,-1-1,0 1,-10 12,-29 18,41-45,1 1,-1-1,1 1,0 1,0 0,1-1,0 2,0-1,1 0,-3 8,7-14,0 1,0-1,0 0,0 0,0 0,0 0,1 1,-1-1,0 0,1 0,-1 0,1 0,-1 0,1 0,-1 0,1 0,0 0,0 0,0 0,-1-1,1 1,0 0,0 0,0-1,0 1,0-1,0 1,0-1,0 1,0-1,1 0,-1 1,0-1,0 0,0 0,0 0,1 0,-1 0,0 0,57 4,-50-4,224-3,-205 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0.43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29,'62'-23,"-53"21,0 1,0 0,0 0,0 0,0 1,0 1,0-1,0 2,7 1,-12-2,0 1,0 0,0 0,0 0,-1 0,1 1,-1 0,1-1,-1 1,0 1,0-1,0 0,0 1,-1-1,1 1,-1 0,0 0,0 0,-1 0,2 4,1 3,-1 0,0 0,-1 1,0-1,0 1,-1 0,-1-1,0 1,-1 0,0-1,-1 1,0-1,0 1,-1-1,-1 0,0 0,-1 0,0-1,0 1,-1-1,-1 0,0-1,0 0,0 0,-8 6,-40 12,61-27,1 0,0 0,-1 0,1 1,-1-1,1 2,-1-1,1 1,-1 0,0 0,0 1,0-1,6 5,-9-4,1 0,0 1,-1-1,0 1,0 0,0 0,0 0,-1 0,1 1,-1-1,0 1,-1 0,1-1,-1 1,0 0,0 0,0 0,-1 0,0 2,2 8,-1 0,0 0,-2 1,1-1,-2 0,0 0,-1 0,-5 14,6-23,0-1,0 1,-1-1,0 0,0-1,-1 1,1 0,-1-1,0 0,0 1,0-2,-1 1,1 0,-1-1,0 0,0 0,0-1,-1 1,1-1,0 0,-1 0,0-1,1 0,-1 0,0 0,-20 2,1-2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23.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22 13,'0'59,"-4"-1,-10 57,13-110,0-1,0 0,1 0,0 0,-1 0,1 1,1-1,-1 0,0 0,1 0,0 0,0 0,0 0,1 0,0 0,-1 0,2 0,-1-1,1-1,0 1,0-1,0 0,0 0,0 0,0 0,1-1,-1 1,0-1,1 0,0 0,-1 0,1 0,0-1,-1 0,1 1,0-1,3-1,30 1,0-2,1-1,-1-2,-1-2,21-7,15-7,-1-3,18-12,-86 35,0 0,1-1,-1 1,0-1,0 1,0-1,-1 0,1 0,0-1,-1 1,1 0,-1-1,0 0,0 1,0-1,0 0,0 0,-1 0,1 0,0-2,-2 1,0 0,1 0,-1 1,-1-1,1 0,0 1,-1-1,0 0,0 1,0-1,0 1,-1-1,1 1,-1-1,0 1,0 0,0 0,-2-2,-7-11,2 1,-2 0,0 1,0 1,-1-1,-9-6,20 19,0 1,0-1,1 0,-1 1,0-1,0 1,0-1,0 1,0-1,0 1,0-1,0 1,0 0,0 0,0 0,0-1,0 1,0 0,0 0,0 0,0 1,-1-1,1 0,0 0,0 1,0-1,0 0,0 1,0-1,0 1,0 0,-1 1,0 0,0 0,0 1,0-1,0 1,1-1,-1 1,1 0,0 0,-1-1,1 4,-4 9,2 0,-1 1,2-1,0 3,-8 89,-2 8,5 60,7-24,0-126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3:52.956"/>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0 1,'0'0,"0"0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5:54.64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317 2,'-72'-1,"-86"2,155-1,0 1,1-1,-1 0,0 1,0 0,0-1,0 1,0 0,1 1,-1-1,0 0,1 1,-1 0,1-1,0 1,-1 0,1 0,0 0,0 0,0 1,1-1,-1 1,0-1,1 1,0-1,-1 1,-1 7,0 1,1-1,0 1,0-1,1 1,1 7,-5 28,3-38,1 0,0 0,0 0,1 0,0 1,0-1,1 0,0 0,0 2,1-7,-1 0,0-1,1 1,-1 0,1-1,0 1,0-1,0 0,0 0,0 0,1 0,-1 0,1 0,-1 0,1-1,0 1,-1-1,1 0,0 0,0 0,0 0,0 0,0-1,0 1,0-1,0 0,35 4,-1-2,0-1,1-2,15-3,-7 0,-1 3,31 3,-73-2,1 1,-1 0,-1-1,1 1,0 0,0 1,0-1,0 0,-1 1,1 0,-1 0,1-1,-1 1,0 1,0-1,0 0,0 0,0 1,0-1,0 1,-1 0,0-1,1 1,-1 0,0 0,0 0,0 0,-1 0,1 0,-1 0,0 3,2 10,-1 1,-1-1,-1 1,0-1,-2 7,1-18,1 1,-1 0,0-1,-1 0,0 1,1-1,-1 0,-1 0,1 0,-1-1,0 1,0-1,0 0,-1 0,1-1,-1 1,0-1,-10 7,-1 0,0-1,0-1,-17 6,9-7,1-2,-1-1,-1-1,1-1,0-1,-1-1,1-1,-6-2,-38 0,43 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0T12:37:14.021"/>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479 23,'0'-1,"0"0,-1-1,1 1,-1 0,1 0,-1 0,0 0,1 0,-1 0,0 0,0 0,0 0,1 0,-1 0,0 0,0 1,0-1,0 0,-1 1,1-1,0 1,0-1,0 1,0 0,-1-1,1 1,0 0,0 0,-1 0,1 0,0 0,0 0,-1 0,1 0,-1 0,-47 5,48-5,-20 6,1 0,0 1,1 1,0 1,0 1,1 1,0 0,1 2,0-1,-5 8,-14 8,28-22,1 0,0 1,0 0,0 0,1 1,1 0,-1 0,1 0,0 1,-2 5,-4 15,1 0,-5 22,1-1,6-20,1 1,2 0,1 0,2 0,1 0,1 1,2-1,1 2,-2-24,1 1,1-1,0 1,0-1,1 0,0 0,1 0,-1 0,2-1,-1 0,1 0,1 0,-1-1,1 0,6 4,-8-6,0-1,0 0,0-1,1 1,-1-1,1 0,0 0,0-1,0 0,0 0,0 0,1-1,-1 1,1-2,-1 1,1-1,-1 0,1 0,-1-1,0 0,1 0,-1 0,0-1,1 0,-4 1,0-1,-1 1,1-1,0 0,-1 0,1 0,-1 0,0 0,0 0,0-1,0 1,0-1,-1 1,1-1,-1 0,1 0,-1 0,0 0,0 0,0 0,-1 0,1 0,-1 0,1 0,-1 0,0 0,-1 0,1 0,0 0,-1-2,0-3,0 1,-1-1,0 1,0-1,-1 1,0 0,0 0,-1 0,1 0,-2 1,-3-6,1 4,-1 1,0 0,0 1,-1 0,1 0,-1 1,-1 0,-2-1,-83-31,67 27,0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F955B-D388-4285-BF69-5E10E9A6F50E}" type="datetimeFigureOut">
              <a:rPr lang="en-CA" smtClean="0"/>
              <a:t>2020-05-23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2514C8-A6FB-46B7-BFAD-22178B11DADB}" type="slidenum">
              <a:rPr lang="en-CA" smtClean="0"/>
              <a:t>‹#›</a:t>
            </a:fld>
            <a:endParaRPr lang="en-CA"/>
          </a:p>
        </p:txBody>
      </p:sp>
    </p:spTree>
    <p:extLst>
      <p:ext uri="{BB962C8B-B14F-4D97-AF65-F5344CB8AC3E}">
        <p14:creationId xmlns:p14="http://schemas.microsoft.com/office/powerpoint/2010/main" val="1507007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3</a:t>
            </a:fld>
            <a:endParaRPr lang="en-CA"/>
          </a:p>
        </p:txBody>
      </p:sp>
    </p:spTree>
    <p:extLst>
      <p:ext uri="{BB962C8B-B14F-4D97-AF65-F5344CB8AC3E}">
        <p14:creationId xmlns:p14="http://schemas.microsoft.com/office/powerpoint/2010/main" val="2661584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R1N1 –R1N2 &lt; R1N1 – R2N5 (</a:t>
            </a:r>
            <a:r>
              <a:rPr lang="en-CA" sz="1200" dirty="0">
                <a:solidFill>
                  <a:srgbClr val="FF0000"/>
                </a:solidFill>
                <a:latin typeface="Times New Roman" panose="02020603050405020304" pitchFamily="18" charset="0"/>
                <a:cs typeface="Times New Roman" panose="02020603050405020304" pitchFamily="18" charset="0"/>
              </a:rPr>
              <a:t>More expensive</a:t>
            </a:r>
            <a:r>
              <a:rPr lang="en-CA" sz="1200" dirty="0">
                <a:latin typeface="Times New Roman" panose="02020603050405020304" pitchFamily="18" charset="0"/>
                <a:cs typeface="Times New Roman" panose="02020603050405020304" pitchFamily="18" charset="0"/>
              </a:rPr>
              <a:t>)  why we are copying two copy in the same rack .</a:t>
            </a:r>
          </a:p>
          <a:p>
            <a:r>
              <a:rPr lang="en-CA" sz="1200" dirty="0">
                <a:latin typeface="Times New Roman" panose="02020603050405020304" pitchFamily="18" charset="0"/>
                <a:cs typeface="Times New Roman" panose="02020603050405020304" pitchFamily="18" charset="0"/>
              </a:rPr>
              <a:t>It will be inter rack communication so we are coming to optimal solution</a:t>
            </a:r>
          </a:p>
          <a:p>
            <a:r>
              <a:rPr lang="en-CA" sz="1200" dirty="0">
                <a:latin typeface="Times New Roman" panose="02020603050405020304" pitchFamily="18" charset="0"/>
                <a:cs typeface="Times New Roman" panose="02020603050405020304" pitchFamily="18" charset="0"/>
              </a:rPr>
              <a:t>&lt; From rack to rack they have to go through switch.(two switch)</a:t>
            </a:r>
          </a:p>
          <a:p>
            <a:endParaRPr lang="en-CA" dirty="0"/>
          </a:p>
        </p:txBody>
      </p:sp>
      <p:sp>
        <p:nvSpPr>
          <p:cNvPr id="4" name="Slide Number Placeholder 3"/>
          <p:cNvSpPr>
            <a:spLocks noGrp="1"/>
          </p:cNvSpPr>
          <p:nvPr>
            <p:ph type="sldNum" sz="quarter" idx="5"/>
          </p:nvPr>
        </p:nvSpPr>
        <p:spPr/>
        <p:txBody>
          <a:bodyPr/>
          <a:lstStyle/>
          <a:p>
            <a:fld id="{4D67B43D-B2D2-450D-89DA-D40E475E909D}" type="slidenum">
              <a:rPr lang="en-CA" smtClean="0"/>
              <a:t>30</a:t>
            </a:fld>
            <a:endParaRPr lang="en-CA"/>
          </a:p>
        </p:txBody>
      </p:sp>
    </p:spTree>
    <p:extLst>
      <p:ext uri="{BB962C8B-B14F-4D97-AF65-F5344CB8AC3E}">
        <p14:creationId xmlns:p14="http://schemas.microsoft.com/office/powerpoint/2010/main" val="360306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Whenever you want to read your data how you know where is those data? So you need to keep those information .Metadata</a:t>
            </a:r>
          </a:p>
          <a:p>
            <a:r>
              <a:rPr lang="en-CA" sz="1200" dirty="0">
                <a:latin typeface="Times New Roman" panose="02020603050405020304" pitchFamily="18" charset="0"/>
                <a:cs typeface="Times New Roman" panose="02020603050405020304" pitchFamily="18" charset="0"/>
              </a:rPr>
              <a:t>Bank account example </a:t>
            </a:r>
          </a:p>
          <a:p>
            <a:endParaRPr lang="en-CA" dirty="0"/>
          </a:p>
        </p:txBody>
      </p:sp>
      <p:sp>
        <p:nvSpPr>
          <p:cNvPr id="4" name="Slide Number Placeholder 3"/>
          <p:cNvSpPr>
            <a:spLocks noGrp="1"/>
          </p:cNvSpPr>
          <p:nvPr>
            <p:ph type="sldNum" sz="quarter" idx="5"/>
          </p:nvPr>
        </p:nvSpPr>
        <p:spPr/>
        <p:txBody>
          <a:bodyPr/>
          <a:lstStyle/>
          <a:p>
            <a:fld id="{4D67B43D-B2D2-450D-89DA-D40E475E909D}" type="slidenum">
              <a:rPr lang="en-CA" smtClean="0"/>
              <a:t>31</a:t>
            </a:fld>
            <a:endParaRPr lang="en-CA"/>
          </a:p>
        </p:txBody>
      </p:sp>
    </p:spTree>
    <p:extLst>
      <p:ext uri="{BB962C8B-B14F-4D97-AF65-F5344CB8AC3E}">
        <p14:creationId xmlns:p14="http://schemas.microsoft.com/office/powerpoint/2010/main" val="506780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32</a:t>
            </a:fld>
            <a:endParaRPr lang="en-CA"/>
          </a:p>
        </p:txBody>
      </p:sp>
    </p:spTree>
    <p:extLst>
      <p:ext uri="{BB962C8B-B14F-4D97-AF65-F5344CB8AC3E}">
        <p14:creationId xmlns:p14="http://schemas.microsoft.com/office/powerpoint/2010/main" val="1137711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33</a:t>
            </a:fld>
            <a:endParaRPr lang="en-CA"/>
          </a:p>
        </p:txBody>
      </p:sp>
    </p:spTree>
    <p:extLst>
      <p:ext uri="{BB962C8B-B14F-4D97-AF65-F5344CB8AC3E}">
        <p14:creationId xmlns:p14="http://schemas.microsoft.com/office/powerpoint/2010/main" val="4291773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35</a:t>
            </a:fld>
            <a:endParaRPr lang="en-CA"/>
          </a:p>
        </p:txBody>
      </p:sp>
    </p:spTree>
    <p:extLst>
      <p:ext uri="{BB962C8B-B14F-4D97-AF65-F5344CB8AC3E}">
        <p14:creationId xmlns:p14="http://schemas.microsoft.com/office/powerpoint/2010/main" val="109143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Write Anatomy means It is all about putting the data in to the HDFS.</a:t>
            </a:r>
          </a:p>
          <a:p>
            <a:r>
              <a:rPr lang="en-CA" sz="1200" dirty="0">
                <a:latin typeface="Times New Roman" panose="02020603050405020304" pitchFamily="18" charset="0"/>
                <a:cs typeface="Times New Roman" panose="02020603050405020304" pitchFamily="18" charset="0"/>
              </a:rPr>
              <a:t>Your first point of contact will be your master</a:t>
            </a:r>
          </a:p>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51</a:t>
            </a:fld>
            <a:endParaRPr lang="en-CA"/>
          </a:p>
        </p:txBody>
      </p:sp>
    </p:spTree>
    <p:extLst>
      <p:ext uri="{BB962C8B-B14F-4D97-AF65-F5344CB8AC3E}">
        <p14:creationId xmlns:p14="http://schemas.microsoft.com/office/powerpoint/2010/main" val="167539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52</a:t>
            </a:fld>
            <a:endParaRPr lang="en-CA"/>
          </a:p>
        </p:txBody>
      </p:sp>
    </p:spTree>
    <p:extLst>
      <p:ext uri="{BB962C8B-B14F-4D97-AF65-F5344CB8AC3E}">
        <p14:creationId xmlns:p14="http://schemas.microsoft.com/office/powerpoint/2010/main" val="210131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FF0000"/>
                </a:solidFill>
                <a:latin typeface="Times New Roman" panose="02020603050405020304" pitchFamily="18" charset="0"/>
                <a:cs typeface="Times New Roman" panose="02020603050405020304" pitchFamily="18" charset="0"/>
              </a:rPr>
              <a:t>Data Queue</a:t>
            </a:r>
          </a:p>
          <a:p>
            <a:r>
              <a:rPr lang="en-CA" sz="1200" dirty="0">
                <a:solidFill>
                  <a:srgbClr val="FF0000"/>
                </a:solidFill>
                <a:latin typeface="Times New Roman" panose="02020603050405020304" pitchFamily="18" charset="0"/>
                <a:cs typeface="Times New Roman" panose="02020603050405020304" pitchFamily="18" charset="0"/>
              </a:rPr>
              <a:t>Data Streamer</a:t>
            </a:r>
          </a:p>
          <a:p>
            <a:r>
              <a:rPr lang="en-CA" sz="1200" dirty="0">
                <a:solidFill>
                  <a:srgbClr val="FF0000"/>
                </a:solidFill>
                <a:latin typeface="Times New Roman" panose="02020603050405020304" pitchFamily="18" charset="0"/>
                <a:cs typeface="Times New Roman" panose="02020603050405020304" pitchFamily="18" charset="0"/>
              </a:rPr>
              <a:t>Acknowledgement queue</a:t>
            </a:r>
          </a:p>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55</a:t>
            </a:fld>
            <a:endParaRPr lang="en-CA"/>
          </a:p>
        </p:txBody>
      </p:sp>
    </p:spTree>
    <p:extLst>
      <p:ext uri="{BB962C8B-B14F-4D97-AF65-F5344CB8AC3E}">
        <p14:creationId xmlns:p14="http://schemas.microsoft.com/office/powerpoint/2010/main" val="1155692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FF0000"/>
                </a:solidFill>
                <a:latin typeface="Times New Roman" panose="02020603050405020304" pitchFamily="18" charset="0"/>
                <a:cs typeface="Times New Roman" panose="02020603050405020304" pitchFamily="18" charset="0"/>
              </a:rPr>
              <a:t>Data Queue</a:t>
            </a:r>
          </a:p>
          <a:p>
            <a:r>
              <a:rPr lang="en-CA" sz="1200" dirty="0">
                <a:solidFill>
                  <a:srgbClr val="FF0000"/>
                </a:solidFill>
                <a:latin typeface="Times New Roman" panose="02020603050405020304" pitchFamily="18" charset="0"/>
                <a:cs typeface="Times New Roman" panose="02020603050405020304" pitchFamily="18" charset="0"/>
              </a:rPr>
              <a:t>Data Streamer</a:t>
            </a:r>
          </a:p>
          <a:p>
            <a:r>
              <a:rPr lang="en-CA" sz="1200" dirty="0">
                <a:solidFill>
                  <a:srgbClr val="FF0000"/>
                </a:solidFill>
                <a:latin typeface="Times New Roman" panose="02020603050405020304" pitchFamily="18" charset="0"/>
                <a:cs typeface="Times New Roman" panose="02020603050405020304" pitchFamily="18" charset="0"/>
              </a:rPr>
              <a:t>Acknowledgement queue</a:t>
            </a:r>
          </a:p>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56</a:t>
            </a:fld>
            <a:endParaRPr lang="en-CA"/>
          </a:p>
        </p:txBody>
      </p:sp>
    </p:spTree>
    <p:extLst>
      <p:ext uri="{BB962C8B-B14F-4D97-AF65-F5344CB8AC3E}">
        <p14:creationId xmlns:p14="http://schemas.microsoft.com/office/powerpoint/2010/main" val="183522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https://www.youtube.com/watch?v=7sxqHgBdxB8</a:t>
            </a:r>
          </a:p>
        </p:txBody>
      </p:sp>
      <p:sp>
        <p:nvSpPr>
          <p:cNvPr id="4" name="Slide Number Placeholder 3"/>
          <p:cNvSpPr>
            <a:spLocks noGrp="1"/>
          </p:cNvSpPr>
          <p:nvPr>
            <p:ph type="sldNum" sz="quarter" idx="5"/>
          </p:nvPr>
        </p:nvSpPr>
        <p:spPr/>
        <p:txBody>
          <a:bodyPr/>
          <a:lstStyle/>
          <a:p>
            <a:fld id="{B5914350-2408-4E14-9945-57EBC538A02B}" type="slidenum">
              <a:rPr lang="en-CA" smtClean="0"/>
              <a:t>64</a:t>
            </a:fld>
            <a:endParaRPr lang="en-CA"/>
          </a:p>
        </p:txBody>
      </p:sp>
    </p:spTree>
    <p:extLst>
      <p:ext uri="{BB962C8B-B14F-4D97-AF65-F5344CB8AC3E}">
        <p14:creationId xmlns:p14="http://schemas.microsoft.com/office/powerpoint/2010/main" val="42917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Divide the task (Who will aggregate the data ? Monitor ?</a:t>
            </a:r>
            <a:r>
              <a:rPr lang="en-CA" sz="1200" b="1" dirty="0"/>
              <a:t> </a:t>
            </a:r>
            <a:r>
              <a:rPr lang="en-CA" sz="1200" dirty="0">
                <a:latin typeface="Times New Roman" panose="02020603050405020304" pitchFamily="18" charset="0"/>
                <a:cs typeface="Times New Roman" panose="02020603050405020304" pitchFamily="18" charset="0"/>
              </a:rPr>
              <a:t>Edge nodes are the interface between the Hadoop cluster and the outside network. ) It coordinates the process</a:t>
            </a:r>
          </a:p>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9</a:t>
            </a:fld>
            <a:endParaRPr lang="en-CA"/>
          </a:p>
        </p:txBody>
      </p:sp>
    </p:spTree>
    <p:extLst>
      <p:ext uri="{BB962C8B-B14F-4D97-AF65-F5344CB8AC3E}">
        <p14:creationId xmlns:p14="http://schemas.microsoft.com/office/powerpoint/2010/main" val="1737596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65</a:t>
            </a:fld>
            <a:endParaRPr lang="en-CA"/>
          </a:p>
        </p:txBody>
      </p:sp>
    </p:spTree>
    <p:extLst>
      <p:ext uri="{BB962C8B-B14F-4D97-AF65-F5344CB8AC3E}">
        <p14:creationId xmlns:p14="http://schemas.microsoft.com/office/powerpoint/2010/main" val="1515311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Data Queue</a:t>
            </a:r>
          </a:p>
          <a:p>
            <a:r>
              <a:rPr lang="en-CA" sz="1200" dirty="0">
                <a:latin typeface="Times New Roman" panose="02020603050405020304" pitchFamily="18" charset="0"/>
                <a:cs typeface="Times New Roman" panose="02020603050405020304" pitchFamily="18" charset="0"/>
              </a:rPr>
              <a:t>Data Streamer</a:t>
            </a:r>
          </a:p>
          <a:p>
            <a:r>
              <a:rPr lang="en-CA" sz="1200" dirty="0">
                <a:latin typeface="Times New Roman" panose="02020603050405020304" pitchFamily="18" charset="0"/>
                <a:cs typeface="Times New Roman" panose="02020603050405020304" pitchFamily="18" charset="0"/>
              </a:rPr>
              <a:t>Acknowledgement queue</a:t>
            </a:r>
          </a:p>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66</a:t>
            </a:fld>
            <a:endParaRPr lang="en-CA"/>
          </a:p>
        </p:txBody>
      </p:sp>
    </p:spTree>
    <p:extLst>
      <p:ext uri="{BB962C8B-B14F-4D97-AF65-F5344CB8AC3E}">
        <p14:creationId xmlns:p14="http://schemas.microsoft.com/office/powerpoint/2010/main" val="231766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69</a:t>
            </a:fld>
            <a:endParaRPr lang="en-CA"/>
          </a:p>
        </p:txBody>
      </p:sp>
    </p:spTree>
    <p:extLst>
      <p:ext uri="{BB962C8B-B14F-4D97-AF65-F5344CB8AC3E}">
        <p14:creationId xmlns:p14="http://schemas.microsoft.com/office/powerpoint/2010/main" val="444327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71</a:t>
            </a:fld>
            <a:endParaRPr lang="en-CA"/>
          </a:p>
        </p:txBody>
      </p:sp>
    </p:spTree>
    <p:extLst>
      <p:ext uri="{BB962C8B-B14F-4D97-AF65-F5344CB8AC3E}">
        <p14:creationId xmlns:p14="http://schemas.microsoft.com/office/powerpoint/2010/main" val="1721057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72</a:t>
            </a:fld>
            <a:endParaRPr lang="en-CA"/>
          </a:p>
        </p:txBody>
      </p:sp>
    </p:spTree>
    <p:extLst>
      <p:ext uri="{BB962C8B-B14F-4D97-AF65-F5344CB8AC3E}">
        <p14:creationId xmlns:p14="http://schemas.microsoft.com/office/powerpoint/2010/main" val="1308601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Data Queue</a:t>
            </a:r>
          </a:p>
          <a:p>
            <a:r>
              <a:rPr lang="en-CA" sz="1200" dirty="0">
                <a:latin typeface="Times New Roman" panose="02020603050405020304" pitchFamily="18" charset="0"/>
                <a:cs typeface="Times New Roman" panose="02020603050405020304" pitchFamily="18" charset="0"/>
              </a:rPr>
              <a:t>Data Streamer</a:t>
            </a:r>
          </a:p>
          <a:p>
            <a:r>
              <a:rPr lang="en-CA" sz="1200" dirty="0">
                <a:latin typeface="Times New Roman" panose="02020603050405020304" pitchFamily="18" charset="0"/>
                <a:cs typeface="Times New Roman" panose="02020603050405020304" pitchFamily="18" charset="0"/>
              </a:rPr>
              <a:t>Acknowledgement queue</a:t>
            </a:r>
          </a:p>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73</a:t>
            </a:fld>
            <a:endParaRPr lang="en-CA"/>
          </a:p>
        </p:txBody>
      </p:sp>
    </p:spTree>
    <p:extLst>
      <p:ext uri="{BB962C8B-B14F-4D97-AF65-F5344CB8AC3E}">
        <p14:creationId xmlns:p14="http://schemas.microsoft.com/office/powerpoint/2010/main" val="3469682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https://www.youtube.com/watch?v=7sxqHgBdxB8</a:t>
            </a:r>
          </a:p>
        </p:txBody>
      </p:sp>
      <p:sp>
        <p:nvSpPr>
          <p:cNvPr id="4" name="Slide Number Placeholder 3"/>
          <p:cNvSpPr>
            <a:spLocks noGrp="1"/>
          </p:cNvSpPr>
          <p:nvPr>
            <p:ph type="sldNum" sz="quarter" idx="5"/>
          </p:nvPr>
        </p:nvSpPr>
        <p:spPr/>
        <p:txBody>
          <a:bodyPr/>
          <a:lstStyle/>
          <a:p>
            <a:fld id="{B5914350-2408-4E14-9945-57EBC538A02B}" type="slidenum">
              <a:rPr lang="en-CA" smtClean="0"/>
              <a:t>75</a:t>
            </a:fld>
            <a:endParaRPr lang="en-CA"/>
          </a:p>
        </p:txBody>
      </p:sp>
    </p:spTree>
    <p:extLst>
      <p:ext uri="{BB962C8B-B14F-4D97-AF65-F5344CB8AC3E}">
        <p14:creationId xmlns:p14="http://schemas.microsoft.com/office/powerpoint/2010/main" val="3354308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https://hortonworks.com/products/sandbox/?utm_source=google&amp;utm_medium=cpc&amp;utm_campaign=hw_sandbox&amp;utm_content=rlsa&amp;gclid=EAIaIQobChMIyYjX64L63wIVpB-tBh0HGQKREAAYASAAEgIzFfD_BwE</a:t>
            </a:r>
          </a:p>
          <a:p>
            <a:endParaRPr lang="en-CA" dirty="0"/>
          </a:p>
        </p:txBody>
      </p:sp>
      <p:sp>
        <p:nvSpPr>
          <p:cNvPr id="4" name="Slide Number Placeholder 3"/>
          <p:cNvSpPr>
            <a:spLocks noGrp="1"/>
          </p:cNvSpPr>
          <p:nvPr>
            <p:ph type="sldNum" sz="quarter" idx="5"/>
          </p:nvPr>
        </p:nvSpPr>
        <p:spPr/>
        <p:txBody>
          <a:bodyPr/>
          <a:lstStyle/>
          <a:p>
            <a:fld id="{B5914350-2408-4E14-9945-57EBC538A02B}" type="slidenum">
              <a:rPr lang="en-CA" smtClean="0"/>
              <a:t>83</a:t>
            </a:fld>
            <a:endParaRPr lang="en-CA"/>
          </a:p>
        </p:txBody>
      </p:sp>
    </p:spTree>
    <p:extLst>
      <p:ext uri="{BB962C8B-B14F-4D97-AF65-F5344CB8AC3E}">
        <p14:creationId xmlns:p14="http://schemas.microsoft.com/office/powerpoint/2010/main" val="1523536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https://hadoop.apache.org/docs/r2.4.1/hadoop-project-dist/hadoop-common/FileSystemShell.html</a:t>
            </a:r>
          </a:p>
          <a:p>
            <a:r>
              <a:rPr lang="en-CA" dirty="0"/>
              <a:t>https://hadoop.apache.org/docs/r2.4.1/hadoop-project-dist/hadoop-common/FileSystemShell.html</a:t>
            </a:r>
          </a:p>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94</a:t>
            </a:fld>
            <a:endParaRPr lang="en-CA"/>
          </a:p>
        </p:txBody>
      </p:sp>
    </p:spTree>
    <p:extLst>
      <p:ext uri="{BB962C8B-B14F-4D97-AF65-F5344CB8AC3E}">
        <p14:creationId xmlns:p14="http://schemas.microsoft.com/office/powerpoint/2010/main" val="71411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the information in the file in file system</a:t>
            </a:r>
          </a:p>
          <a:p>
            <a:r>
              <a:rPr lang="en-CA" dirty="0"/>
              <a:t>In HDFS only the name node knows that  there is a file and these are the block s of the files.no one else knows these blocks are pointing to a file.</a:t>
            </a:r>
          </a:p>
          <a:p>
            <a:endParaRPr lang="en-CA" dirty="0"/>
          </a:p>
          <a:p>
            <a:r>
              <a:rPr lang="en-CA" dirty="0"/>
              <a:t>The file size is 390 but in the command line shows 400 MB .It shows more</a:t>
            </a:r>
          </a:p>
          <a:p>
            <a:endParaRPr lang="en-CA" dirty="0"/>
          </a:p>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95</a:t>
            </a:fld>
            <a:endParaRPr lang="en-CA"/>
          </a:p>
        </p:txBody>
      </p:sp>
    </p:spTree>
    <p:extLst>
      <p:ext uri="{BB962C8B-B14F-4D97-AF65-F5344CB8AC3E}">
        <p14:creationId xmlns:p14="http://schemas.microsoft.com/office/powerpoint/2010/main" val="185691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12</a:t>
            </a:fld>
            <a:endParaRPr lang="en-CA"/>
          </a:p>
        </p:txBody>
      </p:sp>
    </p:spTree>
    <p:extLst>
      <p:ext uri="{BB962C8B-B14F-4D97-AF65-F5344CB8AC3E}">
        <p14:creationId xmlns:p14="http://schemas.microsoft.com/office/powerpoint/2010/main" val="280261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Practice     https://hadoop.apache.org/docs/r2.7.1/hadoop-project-dist/hadoop-common/FileSystemShell.html#appendToFile</a:t>
            </a:r>
          </a:p>
        </p:txBody>
      </p:sp>
      <p:sp>
        <p:nvSpPr>
          <p:cNvPr id="4" name="Slide Number Placeholder 3"/>
          <p:cNvSpPr>
            <a:spLocks noGrp="1"/>
          </p:cNvSpPr>
          <p:nvPr>
            <p:ph type="sldNum" sz="quarter" idx="5"/>
          </p:nvPr>
        </p:nvSpPr>
        <p:spPr/>
        <p:txBody>
          <a:bodyPr/>
          <a:lstStyle/>
          <a:p>
            <a:fld id="{9FD77646-1E69-4775-BE12-0AA13246D6A9}" type="slidenum">
              <a:rPr lang="en-CA" smtClean="0"/>
              <a:t>96</a:t>
            </a:fld>
            <a:endParaRPr lang="en-CA"/>
          </a:p>
        </p:txBody>
      </p:sp>
    </p:spTree>
    <p:extLst>
      <p:ext uri="{BB962C8B-B14F-4D97-AF65-F5344CB8AC3E}">
        <p14:creationId xmlns:p14="http://schemas.microsoft.com/office/powerpoint/2010/main" val="4032575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Print out the block report</a:t>
            </a:r>
          </a:p>
          <a:p>
            <a:r>
              <a:rPr lang="en-CA" dirty="0"/>
              <a:t>Its kind of summary</a:t>
            </a:r>
          </a:p>
          <a:p>
            <a:endParaRPr lang="en-CA" dirty="0"/>
          </a:p>
          <a:p>
            <a:r>
              <a:rPr lang="en-CA" dirty="0" err="1"/>
              <a:t>Fsck</a:t>
            </a:r>
            <a:r>
              <a:rPr lang="en-CA" dirty="0"/>
              <a:t> for developer</a:t>
            </a:r>
          </a:p>
          <a:p>
            <a:r>
              <a:rPr lang="en-CA" dirty="0" err="1"/>
              <a:t>Dhfs</a:t>
            </a:r>
            <a:r>
              <a:rPr lang="en-CA" dirty="0"/>
              <a:t> for administrator</a:t>
            </a:r>
          </a:p>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97</a:t>
            </a:fld>
            <a:endParaRPr lang="en-CA"/>
          </a:p>
        </p:txBody>
      </p:sp>
    </p:spTree>
    <p:extLst>
      <p:ext uri="{BB962C8B-B14F-4D97-AF65-F5344CB8AC3E}">
        <p14:creationId xmlns:p14="http://schemas.microsoft.com/office/powerpoint/2010/main" val="2910485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HDFS command give us an ability to walk through the file</a:t>
            </a:r>
          </a:p>
          <a:p>
            <a:r>
              <a:rPr lang="en-CA" dirty="0" err="1"/>
              <a:t>Fsck</a:t>
            </a:r>
            <a:r>
              <a:rPr lang="en-CA" dirty="0"/>
              <a:t> give us an ability to look into the actual file system .If  we want to go to the actual block we use </a:t>
            </a:r>
            <a:r>
              <a:rPr lang="en-CA" dirty="0" err="1"/>
              <a:t>fsck</a:t>
            </a:r>
            <a:endParaRPr lang="en-CA" dirty="0"/>
          </a:p>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98</a:t>
            </a:fld>
            <a:endParaRPr lang="en-CA"/>
          </a:p>
        </p:txBody>
      </p:sp>
    </p:spTree>
    <p:extLst>
      <p:ext uri="{BB962C8B-B14F-4D97-AF65-F5344CB8AC3E}">
        <p14:creationId xmlns:p14="http://schemas.microsoft.com/office/powerpoint/2010/main" val="3191931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https://hadoop.apache.org/docs/r2.4.1/hadoop-project-dist/hadoop-common/FileSystemShell.html</a:t>
            </a:r>
          </a:p>
          <a:p>
            <a:r>
              <a:rPr lang="en-CA" dirty="0"/>
              <a:t>https://hadoop.apache.org/docs/r2.7.1/hadoop-project-dist/hadoop-common/FileSystemShell.html#appendToFile</a:t>
            </a:r>
          </a:p>
          <a:p>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99</a:t>
            </a:fld>
            <a:endParaRPr lang="en-CA"/>
          </a:p>
        </p:txBody>
      </p:sp>
    </p:spTree>
    <p:extLst>
      <p:ext uri="{BB962C8B-B14F-4D97-AF65-F5344CB8AC3E}">
        <p14:creationId xmlns:p14="http://schemas.microsoft.com/office/powerpoint/2010/main" val="731740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data has two aspect .The core of Hadoop is taking care of two things :</a:t>
            </a:r>
          </a:p>
          <a:p>
            <a:r>
              <a:rPr lang="en-CA" dirty="0"/>
              <a:t>1.Storage (HDFS)</a:t>
            </a:r>
          </a:p>
          <a:p>
            <a:r>
              <a:rPr lang="en-CA" dirty="0"/>
              <a:t>2.Processing (MapReduce)</a:t>
            </a:r>
          </a:p>
          <a:p>
            <a:r>
              <a:rPr lang="en-CA" dirty="0"/>
              <a:t>You can not use the core directly .To use the core you need to use tools like Hadoop ecosystem </a:t>
            </a:r>
            <a:r>
              <a:rPr lang="en-CA" dirty="0" err="1"/>
              <a:t>tools.You</a:t>
            </a:r>
            <a:r>
              <a:rPr lang="en-CA" dirty="0"/>
              <a:t> can install optional component in Hadoop cluster.</a:t>
            </a:r>
          </a:p>
          <a:p>
            <a:r>
              <a:rPr lang="en-US" dirty="0">
                <a:latin typeface="Times New Roman" panose="02020603050405020304" pitchFamily="18" charset="0"/>
                <a:cs typeface="Times New Roman" panose="02020603050405020304" pitchFamily="18" charset="0"/>
              </a:rPr>
              <a:t>Hive (Data Warehousing tool-Structure and in some times semi structure)</a:t>
            </a:r>
          </a:p>
          <a:p>
            <a:pPr lvl="1"/>
            <a:r>
              <a:rPr lang="en-US" dirty="0">
                <a:latin typeface="Times New Roman" panose="02020603050405020304" pitchFamily="18" charset="0"/>
                <a:cs typeface="Times New Roman" panose="02020603050405020304" pitchFamily="18" charset="0"/>
              </a:rPr>
              <a:t>PIG (ETL Tools -</a:t>
            </a:r>
          </a:p>
          <a:p>
            <a:pPr lvl="1"/>
            <a:r>
              <a:rPr lang="en-US" dirty="0">
                <a:latin typeface="Times New Roman" panose="02020603050405020304" pitchFamily="18" charset="0"/>
                <a:cs typeface="Times New Roman" panose="02020603050405020304" pitchFamily="18" charset="0"/>
              </a:rPr>
              <a:t>Sqoop</a:t>
            </a:r>
          </a:p>
          <a:p>
            <a:pPr lvl="1"/>
            <a:r>
              <a:rPr lang="en-US" dirty="0">
                <a:latin typeface="Times New Roman" panose="02020603050405020304" pitchFamily="18" charset="0"/>
                <a:cs typeface="Times New Roman" panose="02020603050405020304" pitchFamily="18" charset="0"/>
              </a:rPr>
              <a:t>Oozie</a:t>
            </a:r>
          </a:p>
          <a:p>
            <a:pPr lvl="1"/>
            <a:r>
              <a:rPr lang="en-US" dirty="0">
                <a:latin typeface="Times New Roman" panose="02020603050405020304" pitchFamily="18" charset="0"/>
                <a:cs typeface="Times New Roman" panose="02020603050405020304" pitchFamily="18" charset="0"/>
              </a:rPr>
              <a:t>Zookeeper</a:t>
            </a:r>
            <a:r>
              <a:rPr lang="en-CA" dirty="0"/>
              <a:t>e have many distribution : Mapper ,Amazon ,Hortonworks ,Cloudera. Depends on which distribution you are using those tools may vary</a:t>
            </a:r>
          </a:p>
          <a:p>
            <a:pPr lvl="1"/>
            <a:r>
              <a:rPr lang="en-CA" dirty="0"/>
              <a:t>Different types of Data ? Structure ,semi structure ,un structure data</a:t>
            </a:r>
          </a:p>
          <a:p>
            <a:pPr lvl="1"/>
            <a:r>
              <a:rPr lang="en-CA" dirty="0"/>
              <a:t>Structured data : any data which is human readable (salary table ,…) .It has a schema </a:t>
            </a:r>
          </a:p>
          <a:p>
            <a:pPr lvl="1"/>
            <a:r>
              <a:rPr lang="en-CA" dirty="0"/>
              <a:t>Unstructured data : twitter ,Face book ,someone start his/her sentence with emoji ,someone starts with : ….. So there is no rules to follow. There is no pattern to follow .No schema</a:t>
            </a:r>
          </a:p>
          <a:p>
            <a:pPr lvl="1"/>
            <a:r>
              <a:rPr lang="en-CA" dirty="0"/>
              <a:t>Semi structured data    : It has a schema but it can not be always  imposed every time . like xml file .it had DTD (defines the valid building blocks of an </a:t>
            </a:r>
            <a:r>
              <a:rPr lang="en-CA" b="1" dirty="0"/>
              <a:t>XML</a:t>
            </a:r>
            <a:r>
              <a:rPr lang="en-CA" dirty="0"/>
              <a:t> document.) </a:t>
            </a:r>
            <a:r>
              <a:rPr lang="en-CA" dirty="0" err="1"/>
              <a:t>dtd</a:t>
            </a:r>
            <a:r>
              <a:rPr lang="en-CA" dirty="0"/>
              <a:t> :A document type definition </a:t>
            </a:r>
          </a:p>
          <a:p>
            <a:pPr lvl="1"/>
            <a:r>
              <a:rPr lang="en-CA" dirty="0"/>
              <a:t>One element in element may occur multiple time ,one element in xml may not occur at all.</a:t>
            </a:r>
          </a:p>
          <a:p>
            <a:pPr lvl="1"/>
            <a:r>
              <a:rPr lang="en-CA" dirty="0"/>
              <a:t>One element in XML could be c data or character .One element could be p data or parse data (Any thing can be in parse data)</a:t>
            </a:r>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a:p>
            <a:pPr lvl="1"/>
            <a:endParaRPr lang="en-CA" dirty="0"/>
          </a:p>
        </p:txBody>
      </p:sp>
      <p:sp>
        <p:nvSpPr>
          <p:cNvPr id="4" name="Slide Number Placeholder 3"/>
          <p:cNvSpPr>
            <a:spLocks noGrp="1"/>
          </p:cNvSpPr>
          <p:nvPr>
            <p:ph type="sldNum" sz="quarter" idx="5"/>
          </p:nvPr>
        </p:nvSpPr>
        <p:spPr/>
        <p:txBody>
          <a:bodyPr/>
          <a:lstStyle/>
          <a:p>
            <a:fld id="{9FD77646-1E69-4775-BE12-0AA13246D6A9}" type="slidenum">
              <a:rPr lang="en-CA" smtClean="0"/>
              <a:t>13</a:t>
            </a:fld>
            <a:endParaRPr lang="en-CA"/>
          </a:p>
        </p:txBody>
      </p:sp>
    </p:spTree>
    <p:extLst>
      <p:ext uri="{BB962C8B-B14F-4D97-AF65-F5344CB8AC3E}">
        <p14:creationId xmlns:p14="http://schemas.microsoft.com/office/powerpoint/2010/main" val="1674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Why we are not using the third machine ? We might have thousands of machine .It could be any three machine</a:t>
            </a:r>
          </a:p>
          <a:p>
            <a:r>
              <a:rPr lang="en-CA" sz="1200" dirty="0">
                <a:latin typeface="Times New Roman" panose="02020603050405020304" pitchFamily="18" charset="0"/>
                <a:cs typeface="Times New Roman" panose="02020603050405020304" pitchFamily="18" charset="0"/>
              </a:rPr>
              <a:t>Imaging you wrote a query of 8000 lines , how much space does it require in your HD ? Around 2kb (Max 15 kb)  (Logic )</a:t>
            </a:r>
          </a:p>
          <a:p>
            <a:r>
              <a:rPr lang="en-CA" sz="1200" dirty="0">
                <a:latin typeface="Times New Roman" panose="02020603050405020304" pitchFamily="18" charset="0"/>
                <a:cs typeface="Times New Roman" panose="02020603050405020304" pitchFamily="18" charset="0"/>
              </a:rPr>
              <a:t>Hadoop is saying that I am not going to transfer your data over the network which  I am going to transfer the logic which its size will be very small to those physical machine which has available data lock</a:t>
            </a:r>
          </a:p>
          <a:p>
            <a:endParaRPr lang="en-CA" dirty="0"/>
          </a:p>
        </p:txBody>
      </p:sp>
      <p:sp>
        <p:nvSpPr>
          <p:cNvPr id="4" name="Slide Number Placeholder 3"/>
          <p:cNvSpPr>
            <a:spLocks noGrp="1"/>
          </p:cNvSpPr>
          <p:nvPr>
            <p:ph type="sldNum" sz="quarter" idx="5"/>
          </p:nvPr>
        </p:nvSpPr>
        <p:spPr/>
        <p:txBody>
          <a:bodyPr/>
          <a:lstStyle/>
          <a:p>
            <a:fld id="{4D67B43D-B2D2-450D-89DA-D40E475E909D}" type="slidenum">
              <a:rPr lang="en-CA" smtClean="0"/>
              <a:t>16</a:t>
            </a:fld>
            <a:endParaRPr lang="en-CA"/>
          </a:p>
        </p:txBody>
      </p:sp>
    </p:spTree>
    <p:extLst>
      <p:ext uri="{BB962C8B-B14F-4D97-AF65-F5344CB8AC3E}">
        <p14:creationId xmlns:p14="http://schemas.microsoft.com/office/powerpoint/2010/main" val="56716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Each machine use their local resources .(Local RAM ,CPU,…)</a:t>
            </a:r>
          </a:p>
          <a:p>
            <a:pPr marL="0" indent="0">
              <a:buNone/>
            </a:pPr>
            <a:r>
              <a:rPr lang="en-CA" sz="1200" dirty="0">
                <a:latin typeface="Times New Roman" panose="02020603050405020304" pitchFamily="18" charset="0"/>
                <a:cs typeface="Times New Roman" panose="02020603050405020304" pitchFamily="18" charset="0"/>
              </a:rPr>
              <a:t>While we are processing B1 with the help of L </a:t>
            </a:r>
          </a:p>
          <a:p>
            <a:pPr marL="0" indent="0">
              <a:buNone/>
            </a:pPr>
            <a:r>
              <a:rPr lang="en-CA" sz="1200" dirty="0">
                <a:latin typeface="Times New Roman" panose="02020603050405020304" pitchFamily="18" charset="0"/>
                <a:cs typeface="Times New Roman" panose="02020603050405020304" pitchFamily="18" charset="0"/>
              </a:rPr>
              <a:t>          We are processing B2 with the help of L</a:t>
            </a:r>
          </a:p>
          <a:p>
            <a:pPr marL="0" indent="0">
              <a:buNone/>
            </a:pPr>
            <a:r>
              <a:rPr lang="en-CA" sz="1200" dirty="0">
                <a:latin typeface="Times New Roman" panose="02020603050405020304" pitchFamily="18" charset="0"/>
                <a:cs typeface="Times New Roman" panose="02020603050405020304" pitchFamily="18" charset="0"/>
              </a:rPr>
              <a:t>           We are processing B3 with the help of L</a:t>
            </a:r>
          </a:p>
          <a:p>
            <a:endParaRPr lang="en-CA" dirty="0"/>
          </a:p>
        </p:txBody>
      </p:sp>
      <p:sp>
        <p:nvSpPr>
          <p:cNvPr id="4" name="Slide Number Placeholder 3"/>
          <p:cNvSpPr>
            <a:spLocks noGrp="1"/>
          </p:cNvSpPr>
          <p:nvPr>
            <p:ph type="sldNum" sz="quarter" idx="5"/>
          </p:nvPr>
        </p:nvSpPr>
        <p:spPr/>
        <p:txBody>
          <a:bodyPr/>
          <a:lstStyle/>
          <a:p>
            <a:fld id="{4D67B43D-B2D2-450D-89DA-D40E475E909D}" type="slidenum">
              <a:rPr lang="en-CA" smtClean="0"/>
              <a:t>17</a:t>
            </a:fld>
            <a:endParaRPr lang="en-CA"/>
          </a:p>
        </p:txBody>
      </p:sp>
    </p:spTree>
    <p:extLst>
      <p:ext uri="{BB962C8B-B14F-4D97-AF65-F5344CB8AC3E}">
        <p14:creationId xmlns:p14="http://schemas.microsoft.com/office/powerpoint/2010/main" val="360722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21</a:t>
            </a:fld>
            <a:endParaRPr lang="en-CA"/>
          </a:p>
        </p:txBody>
      </p:sp>
    </p:spTree>
    <p:extLst>
      <p:ext uri="{BB962C8B-B14F-4D97-AF65-F5344CB8AC3E}">
        <p14:creationId xmlns:p14="http://schemas.microsoft.com/office/powerpoint/2010/main" val="336809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Rack Awareness in Hadoop</a:t>
            </a:r>
            <a:r>
              <a:rPr lang="en-CA" dirty="0"/>
              <a:t> is the concept that chooses closer </a:t>
            </a:r>
            <a:r>
              <a:rPr lang="en-CA" dirty="0" err="1"/>
              <a:t>Datanodes</a:t>
            </a:r>
            <a:r>
              <a:rPr lang="en-CA" dirty="0"/>
              <a:t> based on the </a:t>
            </a:r>
            <a:r>
              <a:rPr lang="en-CA" b="1" dirty="0"/>
              <a:t>rack</a:t>
            </a:r>
            <a:r>
              <a:rPr lang="en-CA" dirty="0"/>
              <a:t> information. By default, </a:t>
            </a:r>
            <a:r>
              <a:rPr lang="en-CA" b="1" dirty="0"/>
              <a:t>Hadoop</a:t>
            </a:r>
            <a:r>
              <a:rPr lang="en-CA" dirty="0"/>
              <a:t> installation assumes that all the nodes belong to the same </a:t>
            </a:r>
            <a:r>
              <a:rPr lang="en-CA" b="1" dirty="0"/>
              <a:t>rack</a:t>
            </a:r>
            <a:r>
              <a:rPr lang="en-CA" dirty="0"/>
              <a:t>. To improve network traffic while reading/writing </a:t>
            </a:r>
            <a:r>
              <a:rPr lang="en-CA" b="1" dirty="0"/>
              <a:t>HDFS</a:t>
            </a:r>
            <a:r>
              <a:rPr lang="en-CA" dirty="0"/>
              <a:t> files in large clusters of </a:t>
            </a:r>
            <a:r>
              <a:rPr lang="en-CA" b="1" dirty="0"/>
              <a:t>Hadoop</a:t>
            </a:r>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23</a:t>
            </a:fld>
            <a:endParaRPr lang="en-CA"/>
          </a:p>
        </p:txBody>
      </p:sp>
    </p:spTree>
    <p:extLst>
      <p:ext uri="{BB962C8B-B14F-4D97-AF65-F5344CB8AC3E}">
        <p14:creationId xmlns:p14="http://schemas.microsoft.com/office/powerpoint/2010/main" val="40250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If R1N1wants to communicate with R2N5 it will be direct connection</a:t>
            </a:r>
          </a:p>
          <a:p>
            <a:endParaRPr lang="en-CA" dirty="0"/>
          </a:p>
        </p:txBody>
      </p:sp>
      <p:sp>
        <p:nvSpPr>
          <p:cNvPr id="4" name="Slide Number Placeholder 3"/>
          <p:cNvSpPr>
            <a:spLocks noGrp="1"/>
          </p:cNvSpPr>
          <p:nvPr>
            <p:ph type="sldNum" sz="quarter" idx="5"/>
          </p:nvPr>
        </p:nvSpPr>
        <p:spPr/>
        <p:txBody>
          <a:bodyPr/>
          <a:lstStyle/>
          <a:p>
            <a:fld id="{7B2514C8-A6FB-46B7-BFAD-22178B11DADB}" type="slidenum">
              <a:rPr lang="en-CA" smtClean="0"/>
              <a:t>29</a:t>
            </a:fld>
            <a:endParaRPr lang="en-CA"/>
          </a:p>
        </p:txBody>
      </p:sp>
    </p:spTree>
    <p:extLst>
      <p:ext uri="{BB962C8B-B14F-4D97-AF65-F5344CB8AC3E}">
        <p14:creationId xmlns:p14="http://schemas.microsoft.com/office/powerpoint/2010/main" val="288635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908C-115C-41DE-9DD7-B32414DA80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171D735-D7A9-47C3-8FE1-8579D0AEE5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B2629F-FCBD-4C0B-97A0-56A939FB06F3}"/>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1E8E14B9-4D51-4652-B15C-E3CE5A91269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69D60B-F7E5-441E-9952-FA1A80407383}"/>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2800784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3EE6-2098-4086-8727-ED65B36CF0B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45BE5EB-F869-4A92-BE01-3E3CBEBEE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C405C3-5325-44C9-B277-1C44AC67F342}"/>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BCAE765A-976B-4F6E-AE59-ABC1AAB031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5A7522-4F9B-416B-93D1-A01B187E0451}"/>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347736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DB5895-412D-4401-8DE2-3461711CF7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B5A6A49-20CD-47AA-B3B5-14DB86C45E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D64880-FB7E-4FFB-BE31-F81323640422}"/>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594C2872-C162-45D7-9EC5-24F3D603F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B361B37-F9F6-4004-9B93-A4685184241F}"/>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353156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AA25-0C23-456E-921D-68160D04275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465B385-5666-4B41-A26A-6AD556D86A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EFA919F-2D03-465A-B29D-49D71B7A577B}"/>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2D2FFA58-E75A-470B-8BE7-C82511FB150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12DFFA-5A15-41B3-A8AB-592B943F0E41}"/>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31852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4039-14DC-489D-A215-FEB7B9E49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FD7BB48-B76F-4DFC-B298-850DFEC524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79A15D-7936-4278-AA13-210987C276A9}"/>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0FFF74ED-C19F-4E5E-A0AD-8EA6BB716D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5E0477B-DC36-43DB-A85D-3419FD34CAD3}"/>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131372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BCFE-75A8-4EA7-A18B-A7ABEF41999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DC60B4-41C3-4F92-855E-738516240A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9EE2A55-B715-4829-8EAB-C28774F643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58F0A58-4C78-4E76-93B8-139A7B728379}"/>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6" name="Footer Placeholder 5">
            <a:extLst>
              <a:ext uri="{FF2B5EF4-FFF2-40B4-BE49-F238E27FC236}">
                <a16:creationId xmlns:a16="http://schemas.microsoft.com/office/drawing/2014/main" id="{7ABCDF57-9778-4D36-A404-BD1889236FE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EC00AF-62E2-4105-8BD5-2125D918313D}"/>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3928084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4078-3DFA-4214-B073-35965D29B7F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A26A145-C241-4C22-8F38-41901C7ED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15B4A-BEFA-40FC-B268-20BD51F9FC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EB1FF9B-D334-4835-AB4B-E1EB68CF7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C42132-41A0-4BB9-BE9F-0D2CE89526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8FEB11-89CD-47C2-A276-EB8A37916AC2}"/>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8" name="Footer Placeholder 7">
            <a:extLst>
              <a:ext uri="{FF2B5EF4-FFF2-40B4-BE49-F238E27FC236}">
                <a16:creationId xmlns:a16="http://schemas.microsoft.com/office/drawing/2014/main" id="{8AC8AA2A-5159-44B9-B599-DF8DECF052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FF070AD-3385-493C-B638-414E42E0D955}"/>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88303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CBB8-128A-4A1E-ABAB-DC0DC69D951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A533461-5F4E-4465-8EC9-4C6CEBE621ED}"/>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4" name="Footer Placeholder 3">
            <a:extLst>
              <a:ext uri="{FF2B5EF4-FFF2-40B4-BE49-F238E27FC236}">
                <a16:creationId xmlns:a16="http://schemas.microsoft.com/office/drawing/2014/main" id="{8E918440-FC47-40CF-9438-BF674F24975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C9BAE6C-9100-487A-AAAF-4AB410EE1B19}"/>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421073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3B21B-3E96-45F9-902E-7F5683C857A6}"/>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3" name="Footer Placeholder 2">
            <a:extLst>
              <a:ext uri="{FF2B5EF4-FFF2-40B4-BE49-F238E27FC236}">
                <a16:creationId xmlns:a16="http://schemas.microsoft.com/office/drawing/2014/main" id="{7BF649EA-5E78-4E98-AD8B-59DB39E44C4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15D9977-4E01-4888-A8D5-7461497880D2}"/>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44946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F424-2540-4ED1-989E-9C164F2DC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9C390D0-C75E-4804-B254-3562FC6FD2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3F1CDDE-23E5-408F-8967-22D300233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00F78-49BB-4A0F-9244-8D1AB1D6927B}"/>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6" name="Footer Placeholder 5">
            <a:extLst>
              <a:ext uri="{FF2B5EF4-FFF2-40B4-BE49-F238E27FC236}">
                <a16:creationId xmlns:a16="http://schemas.microsoft.com/office/drawing/2014/main" id="{C0D4D7EF-18DE-4F23-9A45-92634634FF5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071D85-2173-456E-92AC-E5E10B63CA42}"/>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228245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1CEB-A1CE-4949-B931-11F8AB2AC8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A1BDB80-35CC-4005-9E44-54CCBFE12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590DB40-00DE-4B28-B842-A56B35FFC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56435-5065-423F-BBE5-01B531136327}"/>
              </a:ext>
            </a:extLst>
          </p:cNvPr>
          <p:cNvSpPr>
            <a:spLocks noGrp="1"/>
          </p:cNvSpPr>
          <p:nvPr>
            <p:ph type="dt" sz="half" idx="10"/>
          </p:nvPr>
        </p:nvSpPr>
        <p:spPr/>
        <p:txBody>
          <a:bodyPr/>
          <a:lstStyle/>
          <a:p>
            <a:fld id="{5FC8FE1A-446D-428C-803C-3B3B74272598}" type="datetimeFigureOut">
              <a:rPr lang="en-CA" smtClean="0"/>
              <a:t>2020-05-23</a:t>
            </a:fld>
            <a:endParaRPr lang="en-CA"/>
          </a:p>
        </p:txBody>
      </p:sp>
      <p:sp>
        <p:nvSpPr>
          <p:cNvPr id="6" name="Footer Placeholder 5">
            <a:extLst>
              <a:ext uri="{FF2B5EF4-FFF2-40B4-BE49-F238E27FC236}">
                <a16:creationId xmlns:a16="http://schemas.microsoft.com/office/drawing/2014/main" id="{925A395C-945D-4F0A-B241-CA76C071553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2463EA-E118-4E7B-A5CA-2D488A1DF3E1}"/>
              </a:ext>
            </a:extLst>
          </p:cNvPr>
          <p:cNvSpPr>
            <a:spLocks noGrp="1"/>
          </p:cNvSpPr>
          <p:nvPr>
            <p:ph type="sldNum" sz="quarter" idx="12"/>
          </p:nvPr>
        </p:nvSpPr>
        <p:spPr/>
        <p:txBody>
          <a:bodyPr/>
          <a:lstStyle/>
          <a:p>
            <a:fld id="{0A2A39E8-FFBC-487F-B982-F8CC380CCF25}" type="slidenum">
              <a:rPr lang="en-CA" smtClean="0"/>
              <a:t>‹#›</a:t>
            </a:fld>
            <a:endParaRPr lang="en-CA"/>
          </a:p>
        </p:txBody>
      </p:sp>
    </p:spTree>
    <p:extLst>
      <p:ext uri="{BB962C8B-B14F-4D97-AF65-F5344CB8AC3E}">
        <p14:creationId xmlns:p14="http://schemas.microsoft.com/office/powerpoint/2010/main" val="3026255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2D379C-303D-44E6-B329-5FFC194FA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2CD7F9-A82C-4C05-A8CE-A4C997FAF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EF52F8-1F41-49AE-88A5-43BF5D59C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8FE1A-446D-428C-803C-3B3B74272598}" type="datetimeFigureOut">
              <a:rPr lang="en-CA" smtClean="0"/>
              <a:t>2020-05-23</a:t>
            </a:fld>
            <a:endParaRPr lang="en-CA"/>
          </a:p>
        </p:txBody>
      </p:sp>
      <p:sp>
        <p:nvSpPr>
          <p:cNvPr id="5" name="Footer Placeholder 4">
            <a:extLst>
              <a:ext uri="{FF2B5EF4-FFF2-40B4-BE49-F238E27FC236}">
                <a16:creationId xmlns:a16="http://schemas.microsoft.com/office/drawing/2014/main" id="{40358ABC-4451-4CEE-AC03-A5E9FA217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E240651-D8A4-46F1-B4DA-39680B4E65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A39E8-FFBC-487F-B982-F8CC380CCF25}" type="slidenum">
              <a:rPr lang="en-CA" smtClean="0"/>
              <a:t>‹#›</a:t>
            </a:fld>
            <a:endParaRPr lang="en-CA"/>
          </a:p>
        </p:txBody>
      </p:sp>
    </p:spTree>
    <p:extLst>
      <p:ext uri="{BB962C8B-B14F-4D97-AF65-F5344CB8AC3E}">
        <p14:creationId xmlns:p14="http://schemas.microsoft.com/office/powerpoint/2010/main" val="2926681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2.xml"/><Relationship Id="rId10" Type="http://schemas.openxmlformats.org/officeDocument/2006/relationships/image" Target="../media/image410.png"/><Relationship Id="rId4" Type="http://schemas.openxmlformats.org/officeDocument/2006/relationships/image" Target="../media/image110.png"/><Relationship Id="rId9" Type="http://schemas.openxmlformats.org/officeDocument/2006/relationships/customXml" Target="../ink/ink4.xml"/></Relationships>
</file>

<file path=ppt/slides/_rels/slide57.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6.png"/><Relationship Id="rId3" Type="http://schemas.openxmlformats.org/officeDocument/2006/relationships/image" Target="../media/image110.png"/><Relationship Id="rId7" Type="http://schemas.openxmlformats.org/officeDocument/2006/relationships/image" Target="../media/image310.png"/><Relationship Id="rId12" Type="http://schemas.openxmlformats.org/officeDocument/2006/relationships/customXml" Target="../ink/ink10.xml"/><Relationship Id="rId17" Type="http://schemas.openxmlformats.org/officeDocument/2006/relationships/image" Target="../media/image80.PNG"/><Relationship Id="rId2" Type="http://schemas.openxmlformats.org/officeDocument/2006/relationships/customXml" Target="../ink/ink5.xml"/><Relationship Id="rId16"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55.png"/><Relationship Id="rId5" Type="http://schemas.openxmlformats.org/officeDocument/2006/relationships/image" Target="../media/image210.png"/><Relationship Id="rId15" Type="http://schemas.openxmlformats.org/officeDocument/2006/relationships/image" Target="../media/image70.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410.png"/><Relationship Id="rId14" Type="http://schemas.openxmlformats.org/officeDocument/2006/relationships/customXml" Target="../ink/ink11.xml"/></Relationships>
</file>

<file path=ppt/slides/_rels/slide5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6.png"/><Relationship Id="rId18" Type="http://schemas.openxmlformats.org/officeDocument/2006/relationships/customXml" Target="../ink/ink21.xml"/><Relationship Id="rId26" Type="http://schemas.openxmlformats.org/officeDocument/2006/relationships/image" Target="../media/image120.png"/><Relationship Id="rId3" Type="http://schemas.openxmlformats.org/officeDocument/2006/relationships/image" Target="../media/image110.png"/><Relationship Id="rId21" Type="http://schemas.openxmlformats.org/officeDocument/2006/relationships/image" Target="../media/image100.png"/><Relationship Id="rId7" Type="http://schemas.openxmlformats.org/officeDocument/2006/relationships/image" Target="../media/image310.png"/><Relationship Id="rId12" Type="http://schemas.openxmlformats.org/officeDocument/2006/relationships/customXml" Target="../ink/ink18.xml"/><Relationship Id="rId17" Type="http://schemas.openxmlformats.org/officeDocument/2006/relationships/image" Target="../media/image80.PNG"/><Relationship Id="rId25" Type="http://schemas.openxmlformats.org/officeDocument/2006/relationships/customXml" Target="../ink/ink25.xml"/><Relationship Id="rId2" Type="http://schemas.openxmlformats.org/officeDocument/2006/relationships/customXml" Target="../ink/ink13.xml"/><Relationship Id="rId16" Type="http://schemas.openxmlformats.org/officeDocument/2006/relationships/customXml" Target="../ink/ink20.xml"/><Relationship Id="rId20"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55.png"/><Relationship Id="rId24" Type="http://schemas.openxmlformats.org/officeDocument/2006/relationships/image" Target="../media/image111.png"/><Relationship Id="rId5" Type="http://schemas.openxmlformats.org/officeDocument/2006/relationships/image" Target="../media/image210.png"/><Relationship Id="rId15" Type="http://schemas.openxmlformats.org/officeDocument/2006/relationships/image" Target="../media/image70.png"/><Relationship Id="rId23" Type="http://schemas.openxmlformats.org/officeDocument/2006/relationships/customXml" Target="../ink/ink24.xml"/><Relationship Id="rId10" Type="http://schemas.openxmlformats.org/officeDocument/2006/relationships/customXml" Target="../ink/ink17.xml"/><Relationship Id="rId19" Type="http://schemas.openxmlformats.org/officeDocument/2006/relationships/image" Target="../media/image90.PNG"/><Relationship Id="rId4" Type="http://schemas.openxmlformats.org/officeDocument/2006/relationships/customXml" Target="../ink/ink14.xml"/><Relationship Id="rId9" Type="http://schemas.openxmlformats.org/officeDocument/2006/relationships/image" Target="../media/image410.png"/><Relationship Id="rId14" Type="http://schemas.openxmlformats.org/officeDocument/2006/relationships/customXml" Target="../ink/ink19.xml"/><Relationship Id="rId22" Type="http://schemas.openxmlformats.org/officeDocument/2006/relationships/customXml" Target="../ink/ink23.xml"/></Relationships>
</file>

<file path=ppt/slides/_rels/slide59.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6.png"/><Relationship Id="rId18" Type="http://schemas.openxmlformats.org/officeDocument/2006/relationships/customXml" Target="../ink/ink34.xml"/><Relationship Id="rId26" Type="http://schemas.openxmlformats.org/officeDocument/2006/relationships/image" Target="../media/image120.png"/><Relationship Id="rId3" Type="http://schemas.openxmlformats.org/officeDocument/2006/relationships/image" Target="../media/image110.png"/><Relationship Id="rId21" Type="http://schemas.openxmlformats.org/officeDocument/2006/relationships/image" Target="../media/image100.png"/><Relationship Id="rId7" Type="http://schemas.openxmlformats.org/officeDocument/2006/relationships/image" Target="../media/image310.png"/><Relationship Id="rId12" Type="http://schemas.openxmlformats.org/officeDocument/2006/relationships/customXml" Target="../ink/ink31.xml"/><Relationship Id="rId17" Type="http://schemas.openxmlformats.org/officeDocument/2006/relationships/image" Target="../media/image80.PNG"/><Relationship Id="rId25" Type="http://schemas.openxmlformats.org/officeDocument/2006/relationships/customXml" Target="../ink/ink38.xml"/><Relationship Id="rId2" Type="http://schemas.openxmlformats.org/officeDocument/2006/relationships/customXml" Target="../ink/ink26.xml"/><Relationship Id="rId16" Type="http://schemas.openxmlformats.org/officeDocument/2006/relationships/customXml" Target="../ink/ink33.xml"/><Relationship Id="rId20"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55.png"/><Relationship Id="rId24" Type="http://schemas.openxmlformats.org/officeDocument/2006/relationships/image" Target="../media/image111.png"/><Relationship Id="rId5" Type="http://schemas.openxmlformats.org/officeDocument/2006/relationships/image" Target="../media/image210.png"/><Relationship Id="rId15" Type="http://schemas.openxmlformats.org/officeDocument/2006/relationships/image" Target="../media/image70.png"/><Relationship Id="rId23" Type="http://schemas.openxmlformats.org/officeDocument/2006/relationships/customXml" Target="../ink/ink37.xml"/><Relationship Id="rId10" Type="http://schemas.openxmlformats.org/officeDocument/2006/relationships/customXml" Target="../ink/ink30.xml"/><Relationship Id="rId19" Type="http://schemas.openxmlformats.org/officeDocument/2006/relationships/image" Target="../media/image90.PNG"/><Relationship Id="rId4" Type="http://schemas.openxmlformats.org/officeDocument/2006/relationships/customXml" Target="../ink/ink27.xml"/><Relationship Id="rId9" Type="http://schemas.openxmlformats.org/officeDocument/2006/relationships/image" Target="../media/image410.png"/><Relationship Id="rId14" Type="http://schemas.openxmlformats.org/officeDocument/2006/relationships/customXml" Target="../ink/ink32.xml"/><Relationship Id="rId22" Type="http://schemas.openxmlformats.org/officeDocument/2006/relationships/customXml" Target="../ink/ink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6.png"/><Relationship Id="rId18" Type="http://schemas.openxmlformats.org/officeDocument/2006/relationships/customXml" Target="../ink/ink47.xml"/><Relationship Id="rId26" Type="http://schemas.openxmlformats.org/officeDocument/2006/relationships/image" Target="../media/image120.png"/><Relationship Id="rId3" Type="http://schemas.openxmlformats.org/officeDocument/2006/relationships/image" Target="../media/image110.png"/><Relationship Id="rId21" Type="http://schemas.openxmlformats.org/officeDocument/2006/relationships/image" Target="../media/image100.png"/><Relationship Id="rId7" Type="http://schemas.openxmlformats.org/officeDocument/2006/relationships/image" Target="../media/image310.png"/><Relationship Id="rId12" Type="http://schemas.openxmlformats.org/officeDocument/2006/relationships/customXml" Target="../ink/ink44.xml"/><Relationship Id="rId17" Type="http://schemas.openxmlformats.org/officeDocument/2006/relationships/image" Target="../media/image80.PNG"/><Relationship Id="rId25" Type="http://schemas.openxmlformats.org/officeDocument/2006/relationships/customXml" Target="../ink/ink51.xml"/><Relationship Id="rId2" Type="http://schemas.openxmlformats.org/officeDocument/2006/relationships/customXml" Target="../ink/ink39.xml"/><Relationship Id="rId16" Type="http://schemas.openxmlformats.org/officeDocument/2006/relationships/customXml" Target="../ink/ink46.xml"/><Relationship Id="rId20"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41.xml"/><Relationship Id="rId11" Type="http://schemas.openxmlformats.org/officeDocument/2006/relationships/image" Target="../media/image55.png"/><Relationship Id="rId24" Type="http://schemas.openxmlformats.org/officeDocument/2006/relationships/image" Target="../media/image111.png"/><Relationship Id="rId5" Type="http://schemas.openxmlformats.org/officeDocument/2006/relationships/image" Target="../media/image210.png"/><Relationship Id="rId15" Type="http://schemas.openxmlformats.org/officeDocument/2006/relationships/image" Target="../media/image70.png"/><Relationship Id="rId23" Type="http://schemas.openxmlformats.org/officeDocument/2006/relationships/customXml" Target="../ink/ink50.xml"/><Relationship Id="rId10" Type="http://schemas.openxmlformats.org/officeDocument/2006/relationships/customXml" Target="../ink/ink43.xml"/><Relationship Id="rId19" Type="http://schemas.openxmlformats.org/officeDocument/2006/relationships/image" Target="../media/image90.PNG"/><Relationship Id="rId4" Type="http://schemas.openxmlformats.org/officeDocument/2006/relationships/customXml" Target="../ink/ink40.xml"/><Relationship Id="rId9" Type="http://schemas.openxmlformats.org/officeDocument/2006/relationships/image" Target="../media/image410.png"/><Relationship Id="rId14" Type="http://schemas.openxmlformats.org/officeDocument/2006/relationships/customXml" Target="../ink/ink45.xml"/><Relationship Id="rId22" Type="http://schemas.openxmlformats.org/officeDocument/2006/relationships/customXml" Target="../ink/ink49.xml"/></Relationships>
</file>

<file path=ppt/slides/_rels/slide61.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70.png"/><Relationship Id="rId18" Type="http://schemas.openxmlformats.org/officeDocument/2006/relationships/customXml" Target="../ink/ink60.xml"/><Relationship Id="rId26" Type="http://schemas.openxmlformats.org/officeDocument/2006/relationships/image" Target="../media/image130.png"/><Relationship Id="rId3" Type="http://schemas.openxmlformats.org/officeDocument/2006/relationships/image" Target="../media/image210.png"/><Relationship Id="rId21" Type="http://schemas.openxmlformats.org/officeDocument/2006/relationships/customXml" Target="../ink/ink62.xml"/><Relationship Id="rId7" Type="http://schemas.openxmlformats.org/officeDocument/2006/relationships/image" Target="../media/image410.png"/><Relationship Id="rId12" Type="http://schemas.openxmlformats.org/officeDocument/2006/relationships/customXml" Target="../ink/ink57.xml"/><Relationship Id="rId17" Type="http://schemas.openxmlformats.org/officeDocument/2006/relationships/image" Target="../media/image90.PNG"/><Relationship Id="rId25" Type="http://schemas.openxmlformats.org/officeDocument/2006/relationships/customXml" Target="../ink/ink64.xml"/><Relationship Id="rId2" Type="http://schemas.openxmlformats.org/officeDocument/2006/relationships/customXml" Target="../ink/ink52.xml"/><Relationship Id="rId16" Type="http://schemas.openxmlformats.org/officeDocument/2006/relationships/customXml" Target="../ink/ink59.xml"/><Relationship Id="rId20" Type="http://schemas.openxmlformats.org/officeDocument/2006/relationships/customXml" Target="../ink/ink61.xml"/><Relationship Id="rId1" Type="http://schemas.openxmlformats.org/officeDocument/2006/relationships/slideLayout" Target="../slideLayouts/slideLayout2.xml"/><Relationship Id="rId6" Type="http://schemas.openxmlformats.org/officeDocument/2006/relationships/customXml" Target="../ink/ink54.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10.png"/><Relationship Id="rId15" Type="http://schemas.openxmlformats.org/officeDocument/2006/relationships/image" Target="../media/image80.PNG"/><Relationship Id="rId23" Type="http://schemas.openxmlformats.org/officeDocument/2006/relationships/customXml" Target="../ink/ink63.xml"/><Relationship Id="rId28" Type="http://schemas.openxmlformats.org/officeDocument/2006/relationships/image" Target="../media/image140.png"/><Relationship Id="rId10" Type="http://schemas.openxmlformats.org/officeDocument/2006/relationships/customXml" Target="../ink/ink56.xml"/><Relationship Id="rId19" Type="http://schemas.openxmlformats.org/officeDocument/2006/relationships/image" Target="../media/image100.png"/><Relationship Id="rId4" Type="http://schemas.openxmlformats.org/officeDocument/2006/relationships/customXml" Target="../ink/ink53.xml"/><Relationship Id="rId9" Type="http://schemas.openxmlformats.org/officeDocument/2006/relationships/image" Target="../media/image55.png"/><Relationship Id="rId14" Type="http://schemas.openxmlformats.org/officeDocument/2006/relationships/customXml" Target="../ink/ink58.xml"/><Relationship Id="rId22" Type="http://schemas.openxmlformats.org/officeDocument/2006/relationships/image" Target="../media/image111.png"/><Relationship Id="rId27" Type="http://schemas.openxmlformats.org/officeDocument/2006/relationships/customXml" Target="../ink/ink65.xml"/></Relationships>
</file>

<file path=ppt/slides/_rels/slide62.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70.png"/><Relationship Id="rId18" Type="http://schemas.openxmlformats.org/officeDocument/2006/relationships/customXml" Target="../ink/ink74.xml"/><Relationship Id="rId26" Type="http://schemas.openxmlformats.org/officeDocument/2006/relationships/image" Target="../media/image130.png"/><Relationship Id="rId3" Type="http://schemas.openxmlformats.org/officeDocument/2006/relationships/image" Target="../media/image210.png"/><Relationship Id="rId21" Type="http://schemas.openxmlformats.org/officeDocument/2006/relationships/customXml" Target="../ink/ink76.xml"/><Relationship Id="rId7" Type="http://schemas.openxmlformats.org/officeDocument/2006/relationships/image" Target="../media/image410.png"/><Relationship Id="rId12" Type="http://schemas.openxmlformats.org/officeDocument/2006/relationships/customXml" Target="../ink/ink71.xml"/><Relationship Id="rId17" Type="http://schemas.openxmlformats.org/officeDocument/2006/relationships/image" Target="../media/image90.PNG"/><Relationship Id="rId25" Type="http://schemas.openxmlformats.org/officeDocument/2006/relationships/customXml" Target="../ink/ink78.xml"/><Relationship Id="rId2" Type="http://schemas.openxmlformats.org/officeDocument/2006/relationships/customXml" Target="../ink/ink66.xml"/><Relationship Id="rId16" Type="http://schemas.openxmlformats.org/officeDocument/2006/relationships/customXml" Target="../ink/ink73.xml"/><Relationship Id="rId20" Type="http://schemas.openxmlformats.org/officeDocument/2006/relationships/customXml" Target="../ink/ink75.xml"/><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10.png"/><Relationship Id="rId15" Type="http://schemas.openxmlformats.org/officeDocument/2006/relationships/image" Target="../media/image80.PNG"/><Relationship Id="rId23" Type="http://schemas.openxmlformats.org/officeDocument/2006/relationships/customXml" Target="../ink/ink77.xml"/><Relationship Id="rId28" Type="http://schemas.openxmlformats.org/officeDocument/2006/relationships/image" Target="../media/image140.png"/><Relationship Id="rId10" Type="http://schemas.openxmlformats.org/officeDocument/2006/relationships/customXml" Target="../ink/ink70.xml"/><Relationship Id="rId19" Type="http://schemas.openxmlformats.org/officeDocument/2006/relationships/image" Target="../media/image100.png"/><Relationship Id="rId4" Type="http://schemas.openxmlformats.org/officeDocument/2006/relationships/customXml" Target="../ink/ink67.xml"/><Relationship Id="rId9" Type="http://schemas.openxmlformats.org/officeDocument/2006/relationships/image" Target="../media/image55.png"/><Relationship Id="rId14" Type="http://schemas.openxmlformats.org/officeDocument/2006/relationships/customXml" Target="../ink/ink72.xml"/><Relationship Id="rId22" Type="http://schemas.openxmlformats.org/officeDocument/2006/relationships/image" Target="../media/image111.png"/><Relationship Id="rId27" Type="http://schemas.openxmlformats.org/officeDocument/2006/relationships/customXml" Target="../ink/ink79.xml"/></Relationships>
</file>

<file path=ppt/slides/_rels/slide63.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image" Target="../media/image70.png"/><Relationship Id="rId18" Type="http://schemas.openxmlformats.org/officeDocument/2006/relationships/customXml" Target="../ink/ink88.xml"/><Relationship Id="rId26" Type="http://schemas.openxmlformats.org/officeDocument/2006/relationships/image" Target="../media/image130.png"/><Relationship Id="rId3" Type="http://schemas.openxmlformats.org/officeDocument/2006/relationships/image" Target="../media/image210.png"/><Relationship Id="rId21" Type="http://schemas.openxmlformats.org/officeDocument/2006/relationships/customXml" Target="../ink/ink90.xml"/><Relationship Id="rId7" Type="http://schemas.openxmlformats.org/officeDocument/2006/relationships/image" Target="../media/image410.png"/><Relationship Id="rId12" Type="http://schemas.openxmlformats.org/officeDocument/2006/relationships/customXml" Target="../ink/ink85.xml"/><Relationship Id="rId17" Type="http://schemas.openxmlformats.org/officeDocument/2006/relationships/image" Target="../media/image90.PNG"/><Relationship Id="rId25" Type="http://schemas.openxmlformats.org/officeDocument/2006/relationships/customXml" Target="../ink/ink92.xml"/><Relationship Id="rId2" Type="http://schemas.openxmlformats.org/officeDocument/2006/relationships/customXml" Target="../ink/ink80.xml"/><Relationship Id="rId16" Type="http://schemas.openxmlformats.org/officeDocument/2006/relationships/customXml" Target="../ink/ink87.xml"/><Relationship Id="rId20" Type="http://schemas.openxmlformats.org/officeDocument/2006/relationships/customXml" Target="../ink/ink89.xml"/><Relationship Id="rId1" Type="http://schemas.openxmlformats.org/officeDocument/2006/relationships/slideLayout" Target="../slideLayouts/slideLayout2.xml"/><Relationship Id="rId6" Type="http://schemas.openxmlformats.org/officeDocument/2006/relationships/customXml" Target="../ink/ink82.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10.png"/><Relationship Id="rId15" Type="http://schemas.openxmlformats.org/officeDocument/2006/relationships/image" Target="../media/image80.PNG"/><Relationship Id="rId23" Type="http://schemas.openxmlformats.org/officeDocument/2006/relationships/customXml" Target="../ink/ink91.xml"/><Relationship Id="rId28" Type="http://schemas.openxmlformats.org/officeDocument/2006/relationships/image" Target="../media/image140.png"/><Relationship Id="rId10" Type="http://schemas.openxmlformats.org/officeDocument/2006/relationships/customXml" Target="../ink/ink84.xml"/><Relationship Id="rId19" Type="http://schemas.openxmlformats.org/officeDocument/2006/relationships/image" Target="../media/image100.png"/><Relationship Id="rId4" Type="http://schemas.openxmlformats.org/officeDocument/2006/relationships/customXml" Target="../ink/ink81.xml"/><Relationship Id="rId9" Type="http://schemas.openxmlformats.org/officeDocument/2006/relationships/image" Target="../media/image55.png"/><Relationship Id="rId14" Type="http://schemas.openxmlformats.org/officeDocument/2006/relationships/customXml" Target="../ink/ink86.xml"/><Relationship Id="rId22" Type="http://schemas.openxmlformats.org/officeDocument/2006/relationships/image" Target="../media/image111.png"/><Relationship Id="rId27" Type="http://schemas.openxmlformats.org/officeDocument/2006/relationships/customXml" Target="../ink/ink93.xml"/></Relationships>
</file>

<file path=ppt/slides/_rels/slide64.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customXml" Target="../ink/ink99.xml"/><Relationship Id="rId18" Type="http://schemas.openxmlformats.org/officeDocument/2006/relationships/image" Target="../media/image90.PNG"/><Relationship Id="rId26" Type="http://schemas.openxmlformats.org/officeDocument/2006/relationships/customXml" Target="../ink/ink105.xml"/><Relationship Id="rId3" Type="http://schemas.openxmlformats.org/officeDocument/2006/relationships/customXml" Target="../ink/ink94.xml"/><Relationship Id="rId21" Type="http://schemas.openxmlformats.org/officeDocument/2006/relationships/customXml" Target="../ink/ink102.xml"/><Relationship Id="rId7" Type="http://schemas.openxmlformats.org/officeDocument/2006/relationships/customXml" Target="../ink/ink96.xml"/><Relationship Id="rId12" Type="http://schemas.openxmlformats.org/officeDocument/2006/relationships/image" Target="../media/image6.png"/><Relationship Id="rId25" Type="http://schemas.openxmlformats.org/officeDocument/2006/relationships/image" Target="../media/image120.png"/><Relationship Id="rId2" Type="http://schemas.openxmlformats.org/officeDocument/2006/relationships/notesSlide" Target="../notesSlides/notesSlide19.xml"/><Relationship Id="rId20" Type="http://schemas.openxmlformats.org/officeDocument/2006/relationships/image" Target="../media/image100.png"/><Relationship Id="rId16" Type="http://schemas.openxmlformats.org/officeDocument/2006/relationships/image" Target="../media/image80.PNG"/><Relationship Id="rId29"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customXml" Target="../ink/ink98.xml"/><Relationship Id="rId24" Type="http://schemas.openxmlformats.org/officeDocument/2006/relationships/customXml" Target="../ink/ink104.xml"/><Relationship Id="rId5" Type="http://schemas.openxmlformats.org/officeDocument/2006/relationships/customXml" Target="../ink/ink95.xml"/><Relationship Id="rId15" Type="http://schemas.openxmlformats.org/officeDocument/2006/relationships/customXml" Target="../ink/ink100.xml"/><Relationship Id="rId23" Type="http://schemas.openxmlformats.org/officeDocument/2006/relationships/image" Target="../media/image111.png"/><Relationship Id="rId28" Type="http://schemas.openxmlformats.org/officeDocument/2006/relationships/customXml" Target="../ink/ink106.xml"/><Relationship Id="rId10" Type="http://schemas.openxmlformats.org/officeDocument/2006/relationships/image" Target="../media/image55.png"/><Relationship Id="rId19" Type="http://schemas.openxmlformats.org/officeDocument/2006/relationships/customXml" Target="../ink/ink101.xml"/><Relationship Id="rId4" Type="http://schemas.openxmlformats.org/officeDocument/2006/relationships/image" Target="../media/image210.png"/><Relationship Id="rId9" Type="http://schemas.openxmlformats.org/officeDocument/2006/relationships/customXml" Target="../ink/ink97.xml"/><Relationship Id="rId14" Type="http://schemas.openxmlformats.org/officeDocument/2006/relationships/image" Target="../media/image70.png"/><Relationship Id="rId22" Type="http://schemas.openxmlformats.org/officeDocument/2006/relationships/customXml" Target="../ink/ink103.xml"/><Relationship Id="rId27"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08.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10.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1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11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1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114.xml"/></Relationships>
</file>

<file path=ppt/slides/_rels/slide69.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1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18.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20.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22.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adoop.apache.org/docs/r2.7.2/hadoop-project-dist/hadoop-common/core-default.x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adoop.apache.org/docs/r2.4.1/hadoop-project-dist/hadoop-hdfs/hdfs-default.x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0D569-5641-491A-8911-7E14E40FB6DC}"/>
              </a:ext>
            </a:extLst>
          </p:cNvPr>
          <p:cNvSpPr>
            <a:spLocks noGrp="1"/>
          </p:cNvSpPr>
          <p:nvPr>
            <p:ph type="ctrTitle"/>
          </p:nvPr>
        </p:nvSpPr>
        <p:spPr>
          <a:xfrm>
            <a:off x="1524000" y="566056"/>
            <a:ext cx="9144000" cy="1136877"/>
          </a:xfrm>
        </p:spPr>
        <p:txBody>
          <a:bodyPr/>
          <a:lstStyle/>
          <a:p>
            <a:r>
              <a:rPr lang="en-CA" b="1" dirty="0">
                <a:solidFill>
                  <a:srgbClr val="FF0000"/>
                </a:solidFill>
                <a:latin typeface="Times New Roman" panose="02020603050405020304" pitchFamily="18" charset="0"/>
                <a:cs typeface="Times New Roman" panose="02020603050405020304" pitchFamily="18" charset="0"/>
              </a:rPr>
              <a:t>HDFS</a:t>
            </a:r>
          </a:p>
        </p:txBody>
      </p:sp>
      <p:pic>
        <p:nvPicPr>
          <p:cNvPr id="4" name="Picture 3">
            <a:extLst>
              <a:ext uri="{FF2B5EF4-FFF2-40B4-BE49-F238E27FC236}">
                <a16:creationId xmlns:a16="http://schemas.microsoft.com/office/drawing/2014/main" id="{8BA040C6-97C6-452A-A9B3-87D21F34B277}"/>
              </a:ext>
            </a:extLst>
          </p:cNvPr>
          <p:cNvPicPr>
            <a:picLocks noChangeAspect="1"/>
          </p:cNvPicPr>
          <p:nvPr/>
        </p:nvPicPr>
        <p:blipFill>
          <a:blip r:embed="rId2"/>
          <a:stretch>
            <a:fillRect/>
          </a:stretch>
        </p:blipFill>
        <p:spPr>
          <a:xfrm>
            <a:off x="840952" y="1796143"/>
            <a:ext cx="10510096" cy="4755017"/>
          </a:xfrm>
          <a:prstGeom prst="rect">
            <a:avLst/>
          </a:prstGeom>
        </p:spPr>
      </p:pic>
    </p:spTree>
    <p:extLst>
      <p:ext uri="{BB962C8B-B14F-4D97-AF65-F5344CB8AC3E}">
        <p14:creationId xmlns:p14="http://schemas.microsoft.com/office/powerpoint/2010/main" val="2601038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24B0-C437-425A-8DB6-4BBBE5CBB6C8}"/>
              </a:ext>
            </a:extLst>
          </p:cNvPr>
          <p:cNvSpPr>
            <a:spLocks noGrp="1"/>
          </p:cNvSpPr>
          <p:nvPr>
            <p:ph type="title"/>
          </p:nvPr>
        </p:nvSpPr>
        <p:spPr>
          <a:xfrm>
            <a:off x="225803" y="138622"/>
            <a:ext cx="11837566" cy="968725"/>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What is Hadoop ?</a:t>
            </a:r>
          </a:p>
        </p:txBody>
      </p:sp>
      <p:sp>
        <p:nvSpPr>
          <p:cNvPr id="3" name="Content Placeholder 2">
            <a:extLst>
              <a:ext uri="{FF2B5EF4-FFF2-40B4-BE49-F238E27FC236}">
                <a16:creationId xmlns:a16="http://schemas.microsoft.com/office/drawing/2014/main" id="{7158CCD6-8263-4452-8FB8-55F6DB88FDC8}"/>
              </a:ext>
            </a:extLst>
          </p:cNvPr>
          <p:cNvSpPr>
            <a:spLocks noGrp="1"/>
          </p:cNvSpPr>
          <p:nvPr>
            <p:ph idx="1"/>
          </p:nvPr>
        </p:nvSpPr>
        <p:spPr>
          <a:xfrm>
            <a:off x="225802" y="1253330"/>
            <a:ext cx="11837565" cy="5466047"/>
          </a:xfrm>
        </p:spPr>
        <p:txBody>
          <a:bodyPr>
            <a:normAutofit/>
          </a:bodyPr>
          <a:lstStyle/>
          <a:p>
            <a:r>
              <a:rPr lang="en-US" sz="2000" dirty="0">
                <a:latin typeface="Times New Roman" panose="02020603050405020304" pitchFamily="18" charset="0"/>
                <a:cs typeface="Times New Roman" panose="02020603050405020304" pitchFamily="18" charset="0"/>
              </a:rPr>
              <a:t>Apache Hadoop is an open-source software framework used for distributed storage and processing of dataset of big data using the MapReduce programming model. It consists of computer clusters built from commodity hardware.</a:t>
            </a:r>
          </a:p>
          <a:p>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23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998235" cy="708906"/>
          </a:xfrm>
        </p:spPr>
        <p:txBody>
          <a:bodyPr>
            <a:normAutofit/>
          </a:bodyPr>
          <a:lstStyle/>
          <a:p>
            <a:r>
              <a:rPr lang="en-CA" sz="2400" dirty="0">
                <a:solidFill>
                  <a:srgbClr val="FF0000"/>
                </a:solidFill>
                <a:latin typeface="Times New Roman" panose="02020603050405020304" pitchFamily="18" charset="0"/>
                <a:cs typeface="Times New Roman" panose="02020603050405020304" pitchFamily="18" charset="0"/>
              </a:rPr>
              <a:t>Why Hadoop and Why not existing system (Limitation of existing system)</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4483218"/>
            <a:ext cx="11869604" cy="2281806"/>
          </a:xfrm>
        </p:spPr>
        <p:txBody>
          <a:bodyPr>
            <a:normAutofit/>
          </a:bodyPr>
          <a:lstStyle/>
          <a:p>
            <a:r>
              <a:rPr lang="en-CA" sz="2000" dirty="0">
                <a:latin typeface="Times New Roman" panose="02020603050405020304" pitchFamily="18" charset="0"/>
                <a:cs typeface="Times New Roman" panose="02020603050405020304" pitchFamily="18" charset="0"/>
              </a:rPr>
              <a:t>Hadoop says I am not going to fight it to increase the capacity .Hadoop will add one more machine to get every goal</a:t>
            </a:r>
          </a:p>
          <a:p>
            <a:r>
              <a:rPr lang="en-CA" sz="2000" dirty="0">
                <a:latin typeface="Times New Roman" panose="02020603050405020304" pitchFamily="18" charset="0"/>
                <a:cs typeface="Times New Roman" panose="02020603050405020304" pitchFamily="18" charset="0"/>
              </a:rPr>
              <a:t>Each machine support 20 GB .If you need 40 GB of storage you use two machine .</a:t>
            </a:r>
          </a:p>
          <a:p>
            <a:r>
              <a:rPr lang="en-CA" sz="2000" dirty="0">
                <a:latin typeface="Times New Roman" panose="02020603050405020304" pitchFamily="18" charset="0"/>
                <a:cs typeface="Times New Roman" panose="02020603050405020304" pitchFamily="18" charset="0"/>
              </a:rPr>
              <a:t>If you need 60 GB of storage it will add one more and so on.</a:t>
            </a:r>
          </a:p>
        </p:txBody>
      </p:sp>
      <p:sp>
        <p:nvSpPr>
          <p:cNvPr id="6" name="Rectangle 5">
            <a:extLst>
              <a:ext uri="{FF2B5EF4-FFF2-40B4-BE49-F238E27FC236}">
                <a16:creationId xmlns:a16="http://schemas.microsoft.com/office/drawing/2014/main" id="{1C7D8901-8BA3-47ED-A069-3700A5677352}"/>
              </a:ext>
            </a:extLst>
          </p:cNvPr>
          <p:cNvSpPr/>
          <p:nvPr/>
        </p:nvSpPr>
        <p:spPr>
          <a:xfrm>
            <a:off x="4192018" y="1568428"/>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20 GB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21AE9E7-7FC4-4484-ADB4-E82FF7D9C5CA}"/>
              </a:ext>
            </a:extLst>
          </p:cNvPr>
          <p:cNvSpPr/>
          <p:nvPr/>
        </p:nvSpPr>
        <p:spPr>
          <a:xfrm>
            <a:off x="5744593" y="1568428"/>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20 GB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Arrow: Left-Right 15">
            <a:extLst>
              <a:ext uri="{FF2B5EF4-FFF2-40B4-BE49-F238E27FC236}">
                <a16:creationId xmlns:a16="http://schemas.microsoft.com/office/drawing/2014/main" id="{989C1A81-E27E-49C2-87D6-387041E07595}"/>
              </a:ext>
            </a:extLst>
          </p:cNvPr>
          <p:cNvSpPr/>
          <p:nvPr/>
        </p:nvSpPr>
        <p:spPr>
          <a:xfrm>
            <a:off x="2495550" y="3473806"/>
            <a:ext cx="6286500" cy="43023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Horizontal Scaling</a:t>
            </a:r>
          </a:p>
        </p:txBody>
      </p:sp>
      <p:sp>
        <p:nvSpPr>
          <p:cNvPr id="18" name="Rectangle 17">
            <a:extLst>
              <a:ext uri="{FF2B5EF4-FFF2-40B4-BE49-F238E27FC236}">
                <a16:creationId xmlns:a16="http://schemas.microsoft.com/office/drawing/2014/main" id="{A2F20BD8-8F7D-4B53-9FAC-CAF148E5AFCA}"/>
              </a:ext>
            </a:extLst>
          </p:cNvPr>
          <p:cNvSpPr/>
          <p:nvPr/>
        </p:nvSpPr>
        <p:spPr>
          <a:xfrm>
            <a:off x="7297168" y="1568428"/>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20 GB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6746424A-E656-4059-AD1A-B8B57CB20BD0}"/>
              </a:ext>
            </a:extLst>
          </p:cNvPr>
          <p:cNvSpPr/>
          <p:nvPr/>
        </p:nvSpPr>
        <p:spPr>
          <a:xfrm>
            <a:off x="2639443" y="1568428"/>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20 GB</a:t>
            </a:r>
          </a:p>
        </p:txBody>
      </p:sp>
    </p:spTree>
    <p:extLst>
      <p:ext uri="{BB962C8B-B14F-4D97-AF65-F5344CB8AC3E}">
        <p14:creationId xmlns:p14="http://schemas.microsoft.com/office/powerpoint/2010/main" val="107574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998235" cy="708906"/>
          </a:xfrm>
        </p:spPr>
        <p:txBody>
          <a:bodyPr>
            <a:normAutofit/>
          </a:bodyPr>
          <a:lstStyle/>
          <a:p>
            <a:r>
              <a:rPr lang="en-CA" sz="2400" dirty="0">
                <a:solidFill>
                  <a:srgbClr val="FF0000"/>
                </a:solidFill>
                <a:latin typeface="Times New Roman" panose="02020603050405020304" pitchFamily="18" charset="0"/>
                <a:cs typeface="Times New Roman" panose="02020603050405020304" pitchFamily="18" charset="0"/>
              </a:rPr>
              <a:t>Hadoop</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61198" y="5396686"/>
            <a:ext cx="11869604" cy="1461313"/>
          </a:xfrm>
        </p:spPr>
        <p:txBody>
          <a:bodyPr>
            <a:normAutofit/>
          </a:bodyPr>
          <a:lstStyle/>
          <a:p>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Node : Individual Machine in your system</a:t>
            </a:r>
          </a:p>
          <a:p>
            <a:r>
              <a:rPr lang="en-CA" sz="2000" dirty="0">
                <a:latin typeface="Times New Roman" panose="02020603050405020304" pitchFamily="18" charset="0"/>
                <a:cs typeface="Times New Roman" panose="02020603050405020304" pitchFamily="18" charset="0"/>
              </a:rPr>
              <a:t>Cluster : Collection of Nodes</a:t>
            </a:r>
          </a:p>
        </p:txBody>
      </p:sp>
      <p:sp>
        <p:nvSpPr>
          <p:cNvPr id="6" name="Rectangle 5">
            <a:extLst>
              <a:ext uri="{FF2B5EF4-FFF2-40B4-BE49-F238E27FC236}">
                <a16:creationId xmlns:a16="http://schemas.microsoft.com/office/drawing/2014/main" id="{1C7D8901-8BA3-47ED-A069-3700A5677352}"/>
              </a:ext>
            </a:extLst>
          </p:cNvPr>
          <p:cNvSpPr/>
          <p:nvPr/>
        </p:nvSpPr>
        <p:spPr>
          <a:xfrm>
            <a:off x="4030093" y="2277334"/>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21AE9E7-7FC4-4484-ADB4-E82FF7D9C5CA}"/>
              </a:ext>
            </a:extLst>
          </p:cNvPr>
          <p:cNvSpPr/>
          <p:nvPr/>
        </p:nvSpPr>
        <p:spPr>
          <a:xfrm>
            <a:off x="5582668" y="2277334"/>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Arrow: Left-Right 15">
            <a:extLst>
              <a:ext uri="{FF2B5EF4-FFF2-40B4-BE49-F238E27FC236}">
                <a16:creationId xmlns:a16="http://schemas.microsoft.com/office/drawing/2014/main" id="{989C1A81-E27E-49C2-87D6-387041E07595}"/>
              </a:ext>
            </a:extLst>
          </p:cNvPr>
          <p:cNvSpPr/>
          <p:nvPr/>
        </p:nvSpPr>
        <p:spPr>
          <a:xfrm>
            <a:off x="2343150" y="3912906"/>
            <a:ext cx="6286500" cy="555269"/>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Horizontal Scaling</a:t>
            </a:r>
          </a:p>
        </p:txBody>
      </p:sp>
      <p:sp>
        <p:nvSpPr>
          <p:cNvPr id="18" name="Rectangle 17">
            <a:extLst>
              <a:ext uri="{FF2B5EF4-FFF2-40B4-BE49-F238E27FC236}">
                <a16:creationId xmlns:a16="http://schemas.microsoft.com/office/drawing/2014/main" id="{A2F20BD8-8F7D-4B53-9FAC-CAF148E5AFCA}"/>
              </a:ext>
            </a:extLst>
          </p:cNvPr>
          <p:cNvSpPr/>
          <p:nvPr/>
        </p:nvSpPr>
        <p:spPr>
          <a:xfrm>
            <a:off x="7135243" y="2277334"/>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6746424A-E656-4059-AD1A-B8B57CB20BD0}"/>
              </a:ext>
            </a:extLst>
          </p:cNvPr>
          <p:cNvSpPr/>
          <p:nvPr/>
        </p:nvSpPr>
        <p:spPr>
          <a:xfrm>
            <a:off x="2239393" y="2277334"/>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 Node</a:t>
            </a:r>
          </a:p>
        </p:txBody>
      </p:sp>
      <p:sp>
        <p:nvSpPr>
          <p:cNvPr id="9" name="Rectangle 8">
            <a:extLst>
              <a:ext uri="{FF2B5EF4-FFF2-40B4-BE49-F238E27FC236}">
                <a16:creationId xmlns:a16="http://schemas.microsoft.com/office/drawing/2014/main" id="{4DA10EC8-3851-47D4-9B84-33888FA945DD}"/>
              </a:ext>
            </a:extLst>
          </p:cNvPr>
          <p:cNvSpPr/>
          <p:nvPr/>
        </p:nvSpPr>
        <p:spPr>
          <a:xfrm>
            <a:off x="3519996" y="4430743"/>
            <a:ext cx="3932807" cy="85082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Hadoop Cluster 4 Node</a:t>
            </a:r>
          </a:p>
        </p:txBody>
      </p:sp>
      <p:sp>
        <p:nvSpPr>
          <p:cNvPr id="10" name="Rectangle 9">
            <a:extLst>
              <a:ext uri="{FF2B5EF4-FFF2-40B4-BE49-F238E27FC236}">
                <a16:creationId xmlns:a16="http://schemas.microsoft.com/office/drawing/2014/main" id="{D13F5C6F-5282-4517-9924-C1C17760F783}"/>
              </a:ext>
            </a:extLst>
          </p:cNvPr>
          <p:cNvSpPr/>
          <p:nvPr/>
        </p:nvSpPr>
        <p:spPr>
          <a:xfrm>
            <a:off x="3519996" y="447675"/>
            <a:ext cx="4252404" cy="163391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Virtual System </a:t>
            </a:r>
          </a:p>
          <a:p>
            <a:pPr algn="ctr"/>
            <a:r>
              <a:rPr lang="en-CA" dirty="0">
                <a:solidFill>
                  <a:schemeClr val="tx1"/>
                </a:solidFill>
                <a:latin typeface="Times New Roman" panose="02020603050405020304" pitchFamily="18" charset="0"/>
                <a:cs typeface="Times New Roman" panose="02020603050405020304" pitchFamily="18" charset="0"/>
              </a:rPr>
              <a:t>HD = HD1+HD2+HD3+HD4</a:t>
            </a:r>
          </a:p>
          <a:p>
            <a:pPr algn="ctr"/>
            <a:r>
              <a:rPr lang="en-CA" dirty="0">
                <a:solidFill>
                  <a:schemeClr val="tx1"/>
                </a:solidFill>
                <a:latin typeface="Times New Roman" panose="02020603050405020304" pitchFamily="18" charset="0"/>
                <a:cs typeface="Times New Roman" panose="02020603050405020304" pitchFamily="18" charset="0"/>
              </a:rPr>
              <a:t>Ram = R1+R2+R3+R4</a:t>
            </a:r>
          </a:p>
          <a:p>
            <a:pPr algn="ctr"/>
            <a:r>
              <a:rPr lang="en-CA" dirty="0">
                <a:solidFill>
                  <a:schemeClr val="tx1"/>
                </a:solidFill>
                <a:latin typeface="Times New Roman" panose="02020603050405020304" pitchFamily="18" charset="0"/>
                <a:cs typeface="Times New Roman" panose="02020603050405020304" pitchFamily="18" charset="0"/>
              </a:rPr>
              <a:t>CPU =C1+C2+C3+C4</a:t>
            </a:r>
          </a:p>
          <a:p>
            <a:pPr algn="ctr"/>
            <a:r>
              <a:rPr lang="en-CA" dirty="0">
                <a:solidFill>
                  <a:schemeClr val="tx1"/>
                </a:solidFill>
                <a:latin typeface="Times New Roman" panose="02020603050405020304" pitchFamily="18" charset="0"/>
                <a:cs typeface="Times New Roman" panose="02020603050405020304" pitchFamily="18" charset="0"/>
              </a:rPr>
              <a:t>Hadoop Distributed File System (HDFS)</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496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24B0-C437-425A-8DB6-4BBBE5CBB6C8}"/>
              </a:ext>
            </a:extLst>
          </p:cNvPr>
          <p:cNvSpPr>
            <a:spLocks noGrp="1"/>
          </p:cNvSpPr>
          <p:nvPr>
            <p:ph type="title"/>
          </p:nvPr>
        </p:nvSpPr>
        <p:spPr>
          <a:xfrm>
            <a:off x="225803" y="138622"/>
            <a:ext cx="11837566" cy="968725"/>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Hadoop Components</a:t>
            </a:r>
          </a:p>
        </p:txBody>
      </p:sp>
      <p:sp>
        <p:nvSpPr>
          <p:cNvPr id="3" name="Content Placeholder 2">
            <a:extLst>
              <a:ext uri="{FF2B5EF4-FFF2-40B4-BE49-F238E27FC236}">
                <a16:creationId xmlns:a16="http://schemas.microsoft.com/office/drawing/2014/main" id="{7158CCD6-8263-4452-8FB8-55F6DB88FDC8}"/>
              </a:ext>
            </a:extLst>
          </p:cNvPr>
          <p:cNvSpPr>
            <a:spLocks noGrp="1"/>
          </p:cNvSpPr>
          <p:nvPr>
            <p:ph idx="1"/>
          </p:nvPr>
        </p:nvSpPr>
        <p:spPr>
          <a:xfrm>
            <a:off x="225802" y="1253330"/>
            <a:ext cx="11837565" cy="5466047"/>
          </a:xfrm>
        </p:spPr>
        <p:txBody>
          <a:bodyPr>
            <a:normAutofit/>
          </a:bodyPr>
          <a:lstStyle/>
          <a:p>
            <a:r>
              <a:rPr lang="en-US" dirty="0">
                <a:latin typeface="Times New Roman" panose="02020603050405020304" pitchFamily="18" charset="0"/>
                <a:cs typeface="Times New Roman" panose="02020603050405020304" pitchFamily="18" charset="0"/>
              </a:rPr>
              <a:t>Filesystem</a:t>
            </a:r>
          </a:p>
          <a:p>
            <a:pPr lvl="1"/>
            <a:r>
              <a:rPr lang="en-US" dirty="0">
                <a:latin typeface="Times New Roman" panose="02020603050405020304" pitchFamily="18" charset="0"/>
                <a:cs typeface="Times New Roman" panose="02020603050405020304" pitchFamily="18" charset="0"/>
              </a:rPr>
              <a:t>HDFS</a:t>
            </a:r>
          </a:p>
          <a:p>
            <a:r>
              <a:rPr lang="en-US" dirty="0">
                <a:latin typeface="Times New Roman" panose="02020603050405020304" pitchFamily="18" charset="0"/>
                <a:cs typeface="Times New Roman" panose="02020603050405020304" pitchFamily="18" charset="0"/>
              </a:rPr>
              <a:t>Execution Engine </a:t>
            </a:r>
          </a:p>
          <a:p>
            <a:pPr lvl="1"/>
            <a:r>
              <a:rPr lang="en-US" dirty="0">
                <a:latin typeface="Times New Roman" panose="02020603050405020304" pitchFamily="18" charset="0"/>
                <a:cs typeface="Times New Roman" panose="02020603050405020304" pitchFamily="18" charset="0"/>
              </a:rPr>
              <a:t>MapReduce</a:t>
            </a:r>
          </a:p>
          <a:p>
            <a:r>
              <a:rPr lang="en-US" dirty="0">
                <a:latin typeface="Times New Roman" panose="02020603050405020304" pitchFamily="18" charset="0"/>
                <a:cs typeface="Times New Roman" panose="02020603050405020304" pitchFamily="18" charset="0"/>
              </a:rPr>
              <a:t>Ecosystem Tools (Peripheral components) or optional component ) </a:t>
            </a:r>
          </a:p>
          <a:p>
            <a:pPr lvl="1"/>
            <a:r>
              <a:rPr lang="en-US" dirty="0">
                <a:latin typeface="Times New Roman" panose="02020603050405020304" pitchFamily="18" charset="0"/>
                <a:cs typeface="Times New Roman" panose="02020603050405020304" pitchFamily="18" charset="0"/>
              </a:rPr>
              <a:t>Hive </a:t>
            </a:r>
          </a:p>
          <a:p>
            <a:pPr lvl="1"/>
            <a:r>
              <a:rPr lang="en-US" dirty="0">
                <a:latin typeface="Times New Roman" panose="02020603050405020304" pitchFamily="18" charset="0"/>
                <a:cs typeface="Times New Roman" panose="02020603050405020304" pitchFamily="18" charset="0"/>
              </a:rPr>
              <a:t>PIG (</a:t>
            </a:r>
            <a:r>
              <a:rPr lang="en-CA" dirty="0">
                <a:latin typeface="Times New Roman" panose="02020603050405020304" pitchFamily="18" charset="0"/>
                <a:cs typeface="Times New Roman" panose="02020603050405020304" pitchFamily="18" charset="0"/>
              </a:rPr>
              <a:t>Apache Pig is a high-level platform for creating programs )</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Sqoop (</a:t>
            </a:r>
            <a:r>
              <a:rPr lang="en-CA" dirty="0">
                <a:latin typeface="Times New Roman" panose="02020603050405020304" pitchFamily="18" charset="0"/>
                <a:cs typeface="Times New Roman" panose="02020603050405020304" pitchFamily="18" charset="0"/>
              </a:rPr>
              <a:t>transferring data between relational databases and Hadoop</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Oozie (Scheduling)</a:t>
            </a:r>
          </a:p>
          <a:p>
            <a:pPr lvl="1"/>
            <a:r>
              <a:rPr lang="en-US" dirty="0">
                <a:latin typeface="Times New Roman" panose="02020603050405020304" pitchFamily="18" charset="0"/>
                <a:cs typeface="Times New Roman" panose="02020603050405020304" pitchFamily="18" charset="0"/>
              </a:rPr>
              <a:t>Zookeeper  (distributed configuration service )</a:t>
            </a:r>
          </a:p>
        </p:txBody>
      </p:sp>
    </p:spTree>
    <p:extLst>
      <p:ext uri="{BB962C8B-B14F-4D97-AF65-F5344CB8AC3E}">
        <p14:creationId xmlns:p14="http://schemas.microsoft.com/office/powerpoint/2010/main" val="367832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How Hadoop is trying to resolve these problems</a:t>
            </a:r>
          </a:p>
        </p:txBody>
      </p:sp>
      <p:sp>
        <p:nvSpPr>
          <p:cNvPr id="4" name="Rectangle 3">
            <a:extLst>
              <a:ext uri="{FF2B5EF4-FFF2-40B4-BE49-F238E27FC236}">
                <a16:creationId xmlns:a16="http://schemas.microsoft.com/office/drawing/2014/main" id="{308DF3F0-6A33-4768-9333-C4B27A6543BD}"/>
              </a:ext>
            </a:extLst>
          </p:cNvPr>
          <p:cNvSpPr/>
          <p:nvPr/>
        </p:nvSpPr>
        <p:spPr>
          <a:xfrm>
            <a:off x="4087243" y="184870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5639818" y="184870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7192393" y="184870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2296543" y="184870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 Node</a:t>
            </a:r>
          </a:p>
        </p:txBody>
      </p:sp>
      <p:sp>
        <p:nvSpPr>
          <p:cNvPr id="9" name="Rectangle 8">
            <a:extLst>
              <a:ext uri="{FF2B5EF4-FFF2-40B4-BE49-F238E27FC236}">
                <a16:creationId xmlns:a16="http://schemas.microsoft.com/office/drawing/2014/main" id="{53DF70C8-09E5-41C3-8498-A07036BC7417}"/>
              </a:ext>
            </a:extLst>
          </p:cNvPr>
          <p:cNvSpPr/>
          <p:nvPr/>
        </p:nvSpPr>
        <p:spPr>
          <a:xfrm>
            <a:off x="2389758" y="3624559"/>
            <a:ext cx="6153150"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WORM</a:t>
            </a:r>
          </a:p>
          <a:p>
            <a:pPr algn="ctr"/>
            <a:r>
              <a:rPr lang="en-CA" dirty="0">
                <a:solidFill>
                  <a:schemeClr val="tx1"/>
                </a:solidFill>
                <a:latin typeface="Times New Roman" panose="02020603050405020304" pitchFamily="18" charset="0"/>
                <a:cs typeface="Times New Roman" panose="02020603050405020304" pitchFamily="18" charset="0"/>
              </a:rPr>
              <a:t>Write once and Read /Process Multiple times</a:t>
            </a:r>
          </a:p>
        </p:txBody>
      </p:sp>
      <p:sp>
        <p:nvSpPr>
          <p:cNvPr id="10" name="Rectangle 9">
            <a:extLst>
              <a:ext uri="{FF2B5EF4-FFF2-40B4-BE49-F238E27FC236}">
                <a16:creationId xmlns:a16="http://schemas.microsoft.com/office/drawing/2014/main" id="{7EFC0498-E3F5-45CD-9337-8947F6F5DCDC}"/>
              </a:ext>
            </a:extLst>
          </p:cNvPr>
          <p:cNvSpPr/>
          <p:nvPr/>
        </p:nvSpPr>
        <p:spPr>
          <a:xfrm>
            <a:off x="8983093" y="3314488"/>
            <a:ext cx="3208907" cy="923330"/>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No Update possible in Hadoop </a:t>
            </a:r>
          </a:p>
          <a:p>
            <a:r>
              <a:rPr lang="en-CA" dirty="0">
                <a:latin typeface="Times New Roman" panose="02020603050405020304" pitchFamily="18" charset="0"/>
                <a:cs typeface="Times New Roman" panose="02020603050405020304" pitchFamily="18" charset="0"/>
              </a:rPr>
              <a:t>Add some file</a:t>
            </a:r>
          </a:p>
          <a:p>
            <a:r>
              <a:rPr lang="en-CA" dirty="0">
                <a:latin typeface="Times New Roman" panose="02020603050405020304" pitchFamily="18" charset="0"/>
                <a:cs typeface="Times New Roman" panose="02020603050405020304" pitchFamily="18" charset="0"/>
              </a:rPr>
              <a:t>Drop some file</a:t>
            </a:r>
            <a:endParaRPr lang="en-CA" dirty="0"/>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Tree>
    <p:extLst>
      <p:ext uri="{BB962C8B-B14F-4D97-AF65-F5344CB8AC3E}">
        <p14:creationId xmlns:p14="http://schemas.microsoft.com/office/powerpoint/2010/main" val="211168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How Hadoop is trying to resolve these problems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295900"/>
            <a:ext cx="11743769" cy="1432106"/>
          </a:xfrm>
        </p:spPr>
        <p:txBody>
          <a:bodyPr>
            <a:normAutofit/>
          </a:bodyPr>
          <a:lstStyle/>
          <a:p>
            <a:r>
              <a:rPr lang="en-CA" sz="2000" dirty="0">
                <a:latin typeface="Times New Roman" panose="02020603050405020304" pitchFamily="18" charset="0"/>
                <a:cs typeface="Times New Roman" panose="02020603050405020304" pitchFamily="18" charset="0"/>
              </a:rPr>
              <a:t>Each data is divided to 128 data blocks</a:t>
            </a:r>
          </a:p>
        </p:txBody>
      </p:sp>
      <p:sp>
        <p:nvSpPr>
          <p:cNvPr id="4" name="Rectangle 3">
            <a:extLst>
              <a:ext uri="{FF2B5EF4-FFF2-40B4-BE49-F238E27FC236}">
                <a16:creationId xmlns:a16="http://schemas.microsoft.com/office/drawing/2014/main" id="{308DF3F0-6A33-4768-9333-C4B27A6543BD}"/>
              </a:ext>
            </a:extLst>
          </p:cNvPr>
          <p:cNvSpPr/>
          <p:nvPr/>
        </p:nvSpPr>
        <p:spPr>
          <a:xfrm>
            <a:off x="4896868"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6449443"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8002018"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3170262"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3DF70C8-09E5-41C3-8498-A07036BC7417}"/>
              </a:ext>
            </a:extLst>
          </p:cNvPr>
          <p:cNvSpPr/>
          <p:nvPr/>
        </p:nvSpPr>
        <p:spPr>
          <a:xfrm>
            <a:off x="3106168" y="3580805"/>
            <a:ext cx="6246364"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WORM</a:t>
            </a:r>
          </a:p>
          <a:p>
            <a:pPr algn="ctr"/>
            <a:r>
              <a:rPr lang="en-CA" dirty="0">
                <a:solidFill>
                  <a:schemeClr val="tx1"/>
                </a:solidFill>
                <a:latin typeface="Times New Roman" panose="02020603050405020304" pitchFamily="18" charset="0"/>
                <a:cs typeface="Times New Roman" panose="02020603050405020304" pitchFamily="18" charset="0"/>
              </a:rPr>
              <a:t>Write once and Read /Process Multiple times</a:t>
            </a:r>
          </a:p>
        </p:txBody>
      </p:sp>
      <p:sp>
        <p:nvSpPr>
          <p:cNvPr id="10" name="Rectangle 9">
            <a:extLst>
              <a:ext uri="{FF2B5EF4-FFF2-40B4-BE49-F238E27FC236}">
                <a16:creationId xmlns:a16="http://schemas.microsoft.com/office/drawing/2014/main" id="{7EFC0498-E3F5-45CD-9337-8947F6F5DCDC}"/>
              </a:ext>
            </a:extLst>
          </p:cNvPr>
          <p:cNvSpPr/>
          <p:nvPr/>
        </p:nvSpPr>
        <p:spPr>
          <a:xfrm>
            <a:off x="9886950" y="3314488"/>
            <a:ext cx="2305050" cy="1200329"/>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No Update possible in Hadoop </a:t>
            </a:r>
          </a:p>
          <a:p>
            <a:r>
              <a:rPr lang="en-CA" dirty="0">
                <a:latin typeface="Times New Roman" panose="02020603050405020304" pitchFamily="18" charset="0"/>
                <a:cs typeface="Times New Roman" panose="02020603050405020304" pitchFamily="18" charset="0"/>
              </a:rPr>
              <a:t>Add some file</a:t>
            </a:r>
          </a:p>
          <a:p>
            <a:r>
              <a:rPr lang="en-CA" dirty="0">
                <a:latin typeface="Times New Roman" panose="02020603050405020304" pitchFamily="18" charset="0"/>
                <a:cs typeface="Times New Roman" panose="02020603050405020304" pitchFamily="18" charset="0"/>
              </a:rPr>
              <a:t>Drop some file</a:t>
            </a:r>
            <a:endParaRPr lang="en-CA" dirty="0"/>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12" name="Rectangle 11">
            <a:extLst>
              <a:ext uri="{FF2B5EF4-FFF2-40B4-BE49-F238E27FC236}">
                <a16:creationId xmlns:a16="http://schemas.microsoft.com/office/drawing/2014/main" id="{F6C66676-4E2C-450D-AC2F-910870CD40E0}"/>
              </a:ext>
            </a:extLst>
          </p:cNvPr>
          <p:cNvSpPr/>
          <p:nvPr/>
        </p:nvSpPr>
        <p:spPr>
          <a:xfrm>
            <a:off x="1762994" y="1894778"/>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13" name="Rectangle 12">
            <a:extLst>
              <a:ext uri="{FF2B5EF4-FFF2-40B4-BE49-F238E27FC236}">
                <a16:creationId xmlns:a16="http://schemas.microsoft.com/office/drawing/2014/main" id="{58223D7F-A2B3-4B2D-A575-AE01802271D3}"/>
              </a:ext>
            </a:extLst>
          </p:cNvPr>
          <p:cNvSpPr/>
          <p:nvPr/>
        </p:nvSpPr>
        <p:spPr>
          <a:xfrm>
            <a:off x="1785294" y="271738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14" name="Rectangle 13">
            <a:extLst>
              <a:ext uri="{FF2B5EF4-FFF2-40B4-BE49-F238E27FC236}">
                <a16:creationId xmlns:a16="http://schemas.microsoft.com/office/drawing/2014/main" id="{D8766A6C-FAB0-4F06-865F-A3EBACE53B6F}"/>
              </a:ext>
            </a:extLst>
          </p:cNvPr>
          <p:cNvSpPr/>
          <p:nvPr/>
        </p:nvSpPr>
        <p:spPr>
          <a:xfrm>
            <a:off x="1796332" y="3441070"/>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44 MB</a:t>
            </a:r>
          </a:p>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16" name="Rectangle 15">
            <a:extLst>
              <a:ext uri="{FF2B5EF4-FFF2-40B4-BE49-F238E27FC236}">
                <a16:creationId xmlns:a16="http://schemas.microsoft.com/office/drawing/2014/main" id="{4193C90A-50FD-4ECC-8371-AA6D64B52595}"/>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17" name="Straight Arrow Connector 16">
            <a:extLst>
              <a:ext uri="{FF2B5EF4-FFF2-40B4-BE49-F238E27FC236}">
                <a16:creationId xmlns:a16="http://schemas.microsoft.com/office/drawing/2014/main" id="{1F3275E2-9E35-47E7-B3D6-12034B9B98D5}"/>
              </a:ext>
            </a:extLst>
          </p:cNvPr>
          <p:cNvCxnSpPr>
            <a:stCxn id="16" idx="0"/>
            <a:endCxn id="12" idx="1"/>
          </p:cNvCxnSpPr>
          <p:nvPr/>
        </p:nvCxnSpPr>
        <p:spPr>
          <a:xfrm flipV="1">
            <a:off x="940018" y="2125159"/>
            <a:ext cx="822976" cy="215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54237E-0A6D-4570-908C-931B64901C39}"/>
              </a:ext>
            </a:extLst>
          </p:cNvPr>
          <p:cNvCxnSpPr>
            <a:cxnSpLocks/>
            <a:stCxn id="16"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32A75-7531-4AFF-95E9-14960C06EEE1}"/>
              </a:ext>
            </a:extLst>
          </p:cNvPr>
          <p:cNvCxnSpPr>
            <a:cxnSpLocks/>
            <a:stCxn id="16"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4A6ECF-60BB-427B-8D64-D67379AE8AEB}"/>
              </a:ext>
            </a:extLst>
          </p:cNvPr>
          <p:cNvSpPr/>
          <p:nvPr/>
        </p:nvSpPr>
        <p:spPr>
          <a:xfrm>
            <a:off x="3256761"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3" name="Rectangle 22">
            <a:extLst>
              <a:ext uri="{FF2B5EF4-FFF2-40B4-BE49-F238E27FC236}">
                <a16:creationId xmlns:a16="http://schemas.microsoft.com/office/drawing/2014/main" id="{C4DD60F0-D96C-4F7C-9BEA-EB79F337A9A0}"/>
              </a:ext>
            </a:extLst>
          </p:cNvPr>
          <p:cNvSpPr/>
          <p:nvPr/>
        </p:nvSpPr>
        <p:spPr>
          <a:xfrm>
            <a:off x="8085590" y="200044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4" name="Rectangle 23">
            <a:extLst>
              <a:ext uri="{FF2B5EF4-FFF2-40B4-BE49-F238E27FC236}">
                <a16:creationId xmlns:a16="http://schemas.microsoft.com/office/drawing/2014/main" id="{4898E44C-B311-4666-A569-85B445D4AC52}"/>
              </a:ext>
            </a:extLst>
          </p:cNvPr>
          <p:cNvSpPr/>
          <p:nvPr/>
        </p:nvSpPr>
        <p:spPr>
          <a:xfrm>
            <a:off x="5063088"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Tree>
    <p:extLst>
      <p:ext uri="{BB962C8B-B14F-4D97-AF65-F5344CB8AC3E}">
        <p14:creationId xmlns:p14="http://schemas.microsoft.com/office/powerpoint/2010/main" val="274260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How Hadoop is trying to resolve these problems</a:t>
            </a:r>
          </a:p>
        </p:txBody>
      </p:sp>
      <p:sp>
        <p:nvSpPr>
          <p:cNvPr id="4" name="Rectangle 3">
            <a:extLst>
              <a:ext uri="{FF2B5EF4-FFF2-40B4-BE49-F238E27FC236}">
                <a16:creationId xmlns:a16="http://schemas.microsoft.com/office/drawing/2014/main" id="{308DF3F0-6A33-4768-9333-C4B27A6543BD}"/>
              </a:ext>
            </a:extLst>
          </p:cNvPr>
          <p:cNvSpPr/>
          <p:nvPr/>
        </p:nvSpPr>
        <p:spPr>
          <a:xfrm>
            <a:off x="4896868"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6449443"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8269226"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3170262"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3DF70C8-09E5-41C3-8498-A07036BC7417}"/>
              </a:ext>
            </a:extLst>
          </p:cNvPr>
          <p:cNvSpPr/>
          <p:nvPr/>
        </p:nvSpPr>
        <p:spPr>
          <a:xfrm>
            <a:off x="3106168" y="3580805"/>
            <a:ext cx="6246364"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WORM</a:t>
            </a:r>
          </a:p>
          <a:p>
            <a:pPr algn="ctr"/>
            <a:r>
              <a:rPr lang="en-CA" dirty="0">
                <a:solidFill>
                  <a:schemeClr val="tx1"/>
                </a:solidFill>
                <a:latin typeface="Times New Roman" panose="02020603050405020304" pitchFamily="18" charset="0"/>
                <a:cs typeface="Times New Roman" panose="02020603050405020304" pitchFamily="18" charset="0"/>
              </a:rPr>
              <a:t>Write once and Read /Process Multiple times</a:t>
            </a:r>
          </a:p>
        </p:txBody>
      </p:sp>
      <p:sp>
        <p:nvSpPr>
          <p:cNvPr id="10" name="Rectangle 9">
            <a:extLst>
              <a:ext uri="{FF2B5EF4-FFF2-40B4-BE49-F238E27FC236}">
                <a16:creationId xmlns:a16="http://schemas.microsoft.com/office/drawing/2014/main" id="{7EFC0498-E3F5-45CD-9337-8947F6F5DCDC}"/>
              </a:ext>
            </a:extLst>
          </p:cNvPr>
          <p:cNvSpPr/>
          <p:nvPr/>
        </p:nvSpPr>
        <p:spPr>
          <a:xfrm>
            <a:off x="9886950" y="3314488"/>
            <a:ext cx="2305050" cy="1200329"/>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No Update possible in Hadoop </a:t>
            </a:r>
          </a:p>
          <a:p>
            <a:r>
              <a:rPr lang="en-CA" dirty="0">
                <a:latin typeface="Times New Roman" panose="02020603050405020304" pitchFamily="18" charset="0"/>
                <a:cs typeface="Times New Roman" panose="02020603050405020304" pitchFamily="18" charset="0"/>
              </a:rPr>
              <a:t>Add some file</a:t>
            </a:r>
          </a:p>
          <a:p>
            <a:r>
              <a:rPr lang="en-CA" dirty="0">
                <a:latin typeface="Times New Roman" panose="02020603050405020304" pitchFamily="18" charset="0"/>
                <a:cs typeface="Times New Roman" panose="02020603050405020304" pitchFamily="18" charset="0"/>
              </a:rPr>
              <a:t>Drop some file</a:t>
            </a:r>
            <a:endParaRPr lang="en-CA" dirty="0"/>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12" name="Rectangle 11">
            <a:extLst>
              <a:ext uri="{FF2B5EF4-FFF2-40B4-BE49-F238E27FC236}">
                <a16:creationId xmlns:a16="http://schemas.microsoft.com/office/drawing/2014/main" id="{F6C66676-4E2C-450D-AC2F-910870CD40E0}"/>
              </a:ext>
            </a:extLst>
          </p:cNvPr>
          <p:cNvSpPr/>
          <p:nvPr/>
        </p:nvSpPr>
        <p:spPr>
          <a:xfrm>
            <a:off x="1762994" y="1894778"/>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13" name="Rectangle 12">
            <a:extLst>
              <a:ext uri="{FF2B5EF4-FFF2-40B4-BE49-F238E27FC236}">
                <a16:creationId xmlns:a16="http://schemas.microsoft.com/office/drawing/2014/main" id="{58223D7F-A2B3-4B2D-A575-AE01802271D3}"/>
              </a:ext>
            </a:extLst>
          </p:cNvPr>
          <p:cNvSpPr/>
          <p:nvPr/>
        </p:nvSpPr>
        <p:spPr>
          <a:xfrm>
            <a:off x="1785294" y="271738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14" name="Rectangle 13">
            <a:extLst>
              <a:ext uri="{FF2B5EF4-FFF2-40B4-BE49-F238E27FC236}">
                <a16:creationId xmlns:a16="http://schemas.microsoft.com/office/drawing/2014/main" id="{D8766A6C-FAB0-4F06-865F-A3EBACE53B6F}"/>
              </a:ext>
            </a:extLst>
          </p:cNvPr>
          <p:cNvSpPr/>
          <p:nvPr/>
        </p:nvSpPr>
        <p:spPr>
          <a:xfrm>
            <a:off x="1796332" y="3441070"/>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44 MB</a:t>
            </a:r>
          </a:p>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16" name="Rectangle 15">
            <a:extLst>
              <a:ext uri="{FF2B5EF4-FFF2-40B4-BE49-F238E27FC236}">
                <a16:creationId xmlns:a16="http://schemas.microsoft.com/office/drawing/2014/main" id="{4193C90A-50FD-4ECC-8371-AA6D64B52595}"/>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17" name="Straight Arrow Connector 16">
            <a:extLst>
              <a:ext uri="{FF2B5EF4-FFF2-40B4-BE49-F238E27FC236}">
                <a16:creationId xmlns:a16="http://schemas.microsoft.com/office/drawing/2014/main" id="{1F3275E2-9E35-47E7-B3D6-12034B9B98D5}"/>
              </a:ext>
            </a:extLst>
          </p:cNvPr>
          <p:cNvCxnSpPr>
            <a:cxnSpLocks/>
            <a:stCxn id="16" idx="0"/>
            <a:endCxn id="12" idx="1"/>
          </p:cNvCxnSpPr>
          <p:nvPr/>
        </p:nvCxnSpPr>
        <p:spPr>
          <a:xfrm flipV="1">
            <a:off x="940018" y="2125159"/>
            <a:ext cx="822976" cy="215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54237E-0A6D-4570-908C-931B64901C39}"/>
              </a:ext>
            </a:extLst>
          </p:cNvPr>
          <p:cNvCxnSpPr>
            <a:cxnSpLocks/>
            <a:stCxn id="16"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32A75-7531-4AFF-95E9-14960C06EEE1}"/>
              </a:ext>
            </a:extLst>
          </p:cNvPr>
          <p:cNvCxnSpPr>
            <a:cxnSpLocks/>
            <a:stCxn id="16"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4A6ECF-60BB-427B-8D64-D67379AE8AEB}"/>
              </a:ext>
            </a:extLst>
          </p:cNvPr>
          <p:cNvSpPr/>
          <p:nvPr/>
        </p:nvSpPr>
        <p:spPr>
          <a:xfrm>
            <a:off x="3256761"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3" name="Rectangle 22">
            <a:extLst>
              <a:ext uri="{FF2B5EF4-FFF2-40B4-BE49-F238E27FC236}">
                <a16:creationId xmlns:a16="http://schemas.microsoft.com/office/drawing/2014/main" id="{C4DD60F0-D96C-4F7C-9BEA-EB79F337A9A0}"/>
              </a:ext>
            </a:extLst>
          </p:cNvPr>
          <p:cNvSpPr/>
          <p:nvPr/>
        </p:nvSpPr>
        <p:spPr>
          <a:xfrm>
            <a:off x="8341879"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4" name="Rectangle 23">
            <a:extLst>
              <a:ext uri="{FF2B5EF4-FFF2-40B4-BE49-F238E27FC236}">
                <a16:creationId xmlns:a16="http://schemas.microsoft.com/office/drawing/2014/main" id="{4898E44C-B311-4666-A569-85B445D4AC52}"/>
              </a:ext>
            </a:extLst>
          </p:cNvPr>
          <p:cNvSpPr/>
          <p:nvPr/>
        </p:nvSpPr>
        <p:spPr>
          <a:xfrm>
            <a:off x="5063088"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6" name="Diamond 5">
            <a:extLst>
              <a:ext uri="{FF2B5EF4-FFF2-40B4-BE49-F238E27FC236}">
                <a16:creationId xmlns:a16="http://schemas.microsoft.com/office/drawing/2014/main" id="{636CD78E-7C98-454F-9302-79A4885B8AA0}"/>
              </a:ext>
            </a:extLst>
          </p:cNvPr>
          <p:cNvSpPr/>
          <p:nvPr/>
        </p:nvSpPr>
        <p:spPr>
          <a:xfrm>
            <a:off x="5882344" y="2386772"/>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
        <p:nvSpPr>
          <p:cNvPr id="25" name="Diamond 24">
            <a:extLst>
              <a:ext uri="{FF2B5EF4-FFF2-40B4-BE49-F238E27FC236}">
                <a16:creationId xmlns:a16="http://schemas.microsoft.com/office/drawing/2014/main" id="{4E87ADA8-22B1-45D2-AFD1-29E801A9FA27}"/>
              </a:ext>
            </a:extLst>
          </p:cNvPr>
          <p:cNvSpPr/>
          <p:nvPr/>
        </p:nvSpPr>
        <p:spPr>
          <a:xfrm>
            <a:off x="4074219" y="2340052"/>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
        <p:nvSpPr>
          <p:cNvPr id="26" name="Diamond 25">
            <a:extLst>
              <a:ext uri="{FF2B5EF4-FFF2-40B4-BE49-F238E27FC236}">
                <a16:creationId xmlns:a16="http://schemas.microsoft.com/office/drawing/2014/main" id="{9974A18D-FDB5-4624-8C66-9F97667C04AE}"/>
              </a:ext>
            </a:extLst>
          </p:cNvPr>
          <p:cNvSpPr/>
          <p:nvPr/>
        </p:nvSpPr>
        <p:spPr>
          <a:xfrm>
            <a:off x="8979988" y="2449547"/>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Tree>
    <p:extLst>
      <p:ext uri="{BB962C8B-B14F-4D97-AF65-F5344CB8AC3E}">
        <p14:creationId xmlns:p14="http://schemas.microsoft.com/office/powerpoint/2010/main" val="3438472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How Hadoop is trying to resolve these problems</a:t>
            </a:r>
          </a:p>
        </p:txBody>
      </p:sp>
      <p:sp>
        <p:nvSpPr>
          <p:cNvPr id="4" name="Rectangle 3">
            <a:extLst>
              <a:ext uri="{FF2B5EF4-FFF2-40B4-BE49-F238E27FC236}">
                <a16:creationId xmlns:a16="http://schemas.microsoft.com/office/drawing/2014/main" id="{308DF3F0-6A33-4768-9333-C4B27A6543BD}"/>
              </a:ext>
            </a:extLst>
          </p:cNvPr>
          <p:cNvSpPr/>
          <p:nvPr/>
        </p:nvSpPr>
        <p:spPr>
          <a:xfrm>
            <a:off x="4896868"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6449443"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8269226"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3170262"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3DF70C8-09E5-41C3-8498-A07036BC7417}"/>
              </a:ext>
            </a:extLst>
          </p:cNvPr>
          <p:cNvSpPr/>
          <p:nvPr/>
        </p:nvSpPr>
        <p:spPr>
          <a:xfrm>
            <a:off x="3106168" y="3580805"/>
            <a:ext cx="6246364"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WORM</a:t>
            </a:r>
          </a:p>
          <a:p>
            <a:pPr algn="ctr"/>
            <a:r>
              <a:rPr lang="en-CA" dirty="0">
                <a:solidFill>
                  <a:schemeClr val="tx1"/>
                </a:solidFill>
                <a:latin typeface="Times New Roman" panose="02020603050405020304" pitchFamily="18" charset="0"/>
                <a:cs typeface="Times New Roman" panose="02020603050405020304" pitchFamily="18" charset="0"/>
              </a:rPr>
              <a:t>Write once and Read /Process Multiple times</a:t>
            </a:r>
          </a:p>
        </p:txBody>
      </p:sp>
      <p:sp>
        <p:nvSpPr>
          <p:cNvPr id="10" name="Rectangle 9">
            <a:extLst>
              <a:ext uri="{FF2B5EF4-FFF2-40B4-BE49-F238E27FC236}">
                <a16:creationId xmlns:a16="http://schemas.microsoft.com/office/drawing/2014/main" id="{7EFC0498-E3F5-45CD-9337-8947F6F5DCDC}"/>
              </a:ext>
            </a:extLst>
          </p:cNvPr>
          <p:cNvSpPr/>
          <p:nvPr/>
        </p:nvSpPr>
        <p:spPr>
          <a:xfrm>
            <a:off x="9886950" y="3314488"/>
            <a:ext cx="2305050" cy="1200329"/>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No Update possible in Hadoop </a:t>
            </a:r>
          </a:p>
          <a:p>
            <a:r>
              <a:rPr lang="en-CA" dirty="0">
                <a:latin typeface="Times New Roman" panose="02020603050405020304" pitchFamily="18" charset="0"/>
                <a:cs typeface="Times New Roman" panose="02020603050405020304" pitchFamily="18" charset="0"/>
              </a:rPr>
              <a:t>Add some file</a:t>
            </a:r>
          </a:p>
          <a:p>
            <a:r>
              <a:rPr lang="en-CA" dirty="0">
                <a:latin typeface="Times New Roman" panose="02020603050405020304" pitchFamily="18" charset="0"/>
                <a:cs typeface="Times New Roman" panose="02020603050405020304" pitchFamily="18" charset="0"/>
              </a:rPr>
              <a:t>Drop some file</a:t>
            </a:r>
            <a:endParaRPr lang="en-CA" dirty="0"/>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12" name="Rectangle 11">
            <a:extLst>
              <a:ext uri="{FF2B5EF4-FFF2-40B4-BE49-F238E27FC236}">
                <a16:creationId xmlns:a16="http://schemas.microsoft.com/office/drawing/2014/main" id="{F6C66676-4E2C-450D-AC2F-910870CD40E0}"/>
              </a:ext>
            </a:extLst>
          </p:cNvPr>
          <p:cNvSpPr/>
          <p:nvPr/>
        </p:nvSpPr>
        <p:spPr>
          <a:xfrm>
            <a:off x="1762994" y="1894778"/>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13" name="Rectangle 12">
            <a:extLst>
              <a:ext uri="{FF2B5EF4-FFF2-40B4-BE49-F238E27FC236}">
                <a16:creationId xmlns:a16="http://schemas.microsoft.com/office/drawing/2014/main" id="{58223D7F-A2B3-4B2D-A575-AE01802271D3}"/>
              </a:ext>
            </a:extLst>
          </p:cNvPr>
          <p:cNvSpPr/>
          <p:nvPr/>
        </p:nvSpPr>
        <p:spPr>
          <a:xfrm>
            <a:off x="1785294" y="271738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14" name="Rectangle 13">
            <a:extLst>
              <a:ext uri="{FF2B5EF4-FFF2-40B4-BE49-F238E27FC236}">
                <a16:creationId xmlns:a16="http://schemas.microsoft.com/office/drawing/2014/main" id="{D8766A6C-FAB0-4F06-865F-A3EBACE53B6F}"/>
              </a:ext>
            </a:extLst>
          </p:cNvPr>
          <p:cNvSpPr/>
          <p:nvPr/>
        </p:nvSpPr>
        <p:spPr>
          <a:xfrm>
            <a:off x="1796332" y="3441070"/>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44 MB</a:t>
            </a:r>
          </a:p>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16" name="Rectangle 15">
            <a:extLst>
              <a:ext uri="{FF2B5EF4-FFF2-40B4-BE49-F238E27FC236}">
                <a16:creationId xmlns:a16="http://schemas.microsoft.com/office/drawing/2014/main" id="{4193C90A-50FD-4ECC-8371-AA6D64B52595}"/>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17" name="Straight Arrow Connector 16">
            <a:extLst>
              <a:ext uri="{FF2B5EF4-FFF2-40B4-BE49-F238E27FC236}">
                <a16:creationId xmlns:a16="http://schemas.microsoft.com/office/drawing/2014/main" id="{1F3275E2-9E35-47E7-B3D6-12034B9B98D5}"/>
              </a:ext>
            </a:extLst>
          </p:cNvPr>
          <p:cNvCxnSpPr>
            <a:stCxn id="16" idx="0"/>
            <a:endCxn id="12" idx="1"/>
          </p:cNvCxnSpPr>
          <p:nvPr/>
        </p:nvCxnSpPr>
        <p:spPr>
          <a:xfrm flipV="1">
            <a:off x="940018" y="2125159"/>
            <a:ext cx="822976" cy="215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54237E-0A6D-4570-908C-931B64901C39}"/>
              </a:ext>
            </a:extLst>
          </p:cNvPr>
          <p:cNvCxnSpPr>
            <a:cxnSpLocks/>
            <a:stCxn id="16"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32A75-7531-4AFF-95E9-14960C06EEE1}"/>
              </a:ext>
            </a:extLst>
          </p:cNvPr>
          <p:cNvCxnSpPr>
            <a:cxnSpLocks/>
            <a:stCxn id="16"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4A6ECF-60BB-427B-8D64-D67379AE8AEB}"/>
              </a:ext>
            </a:extLst>
          </p:cNvPr>
          <p:cNvSpPr/>
          <p:nvPr/>
        </p:nvSpPr>
        <p:spPr>
          <a:xfrm>
            <a:off x="3256761"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3" name="Rectangle 22">
            <a:extLst>
              <a:ext uri="{FF2B5EF4-FFF2-40B4-BE49-F238E27FC236}">
                <a16:creationId xmlns:a16="http://schemas.microsoft.com/office/drawing/2014/main" id="{C4DD60F0-D96C-4F7C-9BEA-EB79F337A9A0}"/>
              </a:ext>
            </a:extLst>
          </p:cNvPr>
          <p:cNvSpPr/>
          <p:nvPr/>
        </p:nvSpPr>
        <p:spPr>
          <a:xfrm>
            <a:off x="6554938" y="1971357"/>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4" name="Rectangle 23">
            <a:extLst>
              <a:ext uri="{FF2B5EF4-FFF2-40B4-BE49-F238E27FC236}">
                <a16:creationId xmlns:a16="http://schemas.microsoft.com/office/drawing/2014/main" id="{4898E44C-B311-4666-A569-85B445D4AC52}"/>
              </a:ext>
            </a:extLst>
          </p:cNvPr>
          <p:cNvSpPr/>
          <p:nvPr/>
        </p:nvSpPr>
        <p:spPr>
          <a:xfrm>
            <a:off x="5063088" y="1988785"/>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6" name="Diamond 5">
            <a:extLst>
              <a:ext uri="{FF2B5EF4-FFF2-40B4-BE49-F238E27FC236}">
                <a16:creationId xmlns:a16="http://schemas.microsoft.com/office/drawing/2014/main" id="{636CD78E-7C98-454F-9302-79A4885B8AA0}"/>
              </a:ext>
            </a:extLst>
          </p:cNvPr>
          <p:cNvSpPr/>
          <p:nvPr/>
        </p:nvSpPr>
        <p:spPr>
          <a:xfrm>
            <a:off x="5882344" y="2386772"/>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
        <p:nvSpPr>
          <p:cNvPr id="25" name="Diamond 24">
            <a:extLst>
              <a:ext uri="{FF2B5EF4-FFF2-40B4-BE49-F238E27FC236}">
                <a16:creationId xmlns:a16="http://schemas.microsoft.com/office/drawing/2014/main" id="{4E87ADA8-22B1-45D2-AFD1-29E801A9FA27}"/>
              </a:ext>
            </a:extLst>
          </p:cNvPr>
          <p:cNvSpPr/>
          <p:nvPr/>
        </p:nvSpPr>
        <p:spPr>
          <a:xfrm>
            <a:off x="4074219" y="2340052"/>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
        <p:nvSpPr>
          <p:cNvPr id="26" name="Diamond 25">
            <a:extLst>
              <a:ext uri="{FF2B5EF4-FFF2-40B4-BE49-F238E27FC236}">
                <a16:creationId xmlns:a16="http://schemas.microsoft.com/office/drawing/2014/main" id="{9974A18D-FDB5-4624-8C66-9F97667C04AE}"/>
              </a:ext>
            </a:extLst>
          </p:cNvPr>
          <p:cNvSpPr/>
          <p:nvPr/>
        </p:nvSpPr>
        <p:spPr>
          <a:xfrm>
            <a:off x="7331224" y="2397229"/>
            <a:ext cx="299890" cy="460762"/>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p>
        </p:txBody>
      </p:sp>
      <p:sp>
        <p:nvSpPr>
          <p:cNvPr id="27" name="Rectangle 26">
            <a:extLst>
              <a:ext uri="{FF2B5EF4-FFF2-40B4-BE49-F238E27FC236}">
                <a16:creationId xmlns:a16="http://schemas.microsoft.com/office/drawing/2014/main" id="{97BD7AB6-2C5E-4217-8966-2C68AB76F579}"/>
              </a:ext>
            </a:extLst>
          </p:cNvPr>
          <p:cNvSpPr/>
          <p:nvPr/>
        </p:nvSpPr>
        <p:spPr>
          <a:xfrm>
            <a:off x="6032289" y="1000183"/>
            <a:ext cx="3686683"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b="1" i="1" dirty="0">
                <a:solidFill>
                  <a:srgbClr val="FF0000"/>
                </a:solidFill>
                <a:latin typeface="Times New Roman" panose="02020603050405020304" pitchFamily="18" charset="0"/>
                <a:cs typeface="Times New Roman" panose="02020603050405020304" pitchFamily="18" charset="0"/>
              </a:rPr>
              <a:t>Divide and rule Parallel Processing Distributed computation</a:t>
            </a:r>
          </a:p>
        </p:txBody>
      </p:sp>
    </p:spTree>
    <p:extLst>
      <p:ext uri="{BB962C8B-B14F-4D97-AF65-F5344CB8AC3E}">
        <p14:creationId xmlns:p14="http://schemas.microsoft.com/office/powerpoint/2010/main" val="426703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Hadoop</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514974"/>
            <a:ext cx="11743769" cy="1213031"/>
          </a:xfrm>
        </p:spPr>
        <p:txBody>
          <a:bodyPr>
            <a:normAutofit fontScale="85000" lnSpcReduction="20000"/>
          </a:bodyPr>
          <a:lstStyle/>
          <a:p>
            <a:r>
              <a:rPr lang="en-CA" sz="2000" dirty="0">
                <a:latin typeface="Times New Roman" panose="02020603050405020304" pitchFamily="18" charset="0"/>
                <a:cs typeface="Times New Roman" panose="02020603050405020304" pitchFamily="18" charset="0"/>
              </a:rPr>
              <a:t>Hadoop is free even if you want to put it in production</a:t>
            </a:r>
          </a:p>
          <a:p>
            <a:r>
              <a:rPr lang="en-CA" sz="2000" dirty="0">
                <a:latin typeface="Times New Roman" panose="02020603050405020304" pitchFamily="18" charset="0"/>
                <a:cs typeface="Times New Roman" panose="02020603050405020304" pitchFamily="18" charset="0"/>
              </a:rPr>
              <a:t>These corporation will provide support on your Hadoop</a:t>
            </a:r>
          </a:p>
          <a:p>
            <a:r>
              <a:rPr lang="en-CA" sz="2000" dirty="0">
                <a:latin typeface="Times New Roman" panose="02020603050405020304" pitchFamily="18" charset="0"/>
                <a:cs typeface="Times New Roman" panose="02020603050405020304" pitchFamily="18" charset="0"/>
              </a:rPr>
              <a:t>What would be the first point they arise ? Costing ,Support </a:t>
            </a:r>
          </a:p>
          <a:p>
            <a:r>
              <a:rPr lang="en-CA" sz="2000" dirty="0">
                <a:latin typeface="Times New Roman" panose="02020603050405020304" pitchFamily="18" charset="0"/>
                <a:cs typeface="Times New Roman" panose="02020603050405020304" pitchFamily="18" charset="0"/>
              </a:rPr>
              <a:t>Are they HW coming free of cost ?</a:t>
            </a: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39BAEE6-90CF-4557-8AC3-18F74B1984FB}"/>
              </a:ext>
            </a:extLst>
          </p:cNvPr>
          <p:cNvSpPr/>
          <p:nvPr/>
        </p:nvSpPr>
        <p:spPr>
          <a:xfrm>
            <a:off x="1693887" y="1736595"/>
            <a:ext cx="2001813"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Hadoop S/W</a:t>
            </a:r>
          </a:p>
          <a:p>
            <a:pPr algn="ctr"/>
            <a:r>
              <a:rPr lang="en-CA" dirty="0">
                <a:solidFill>
                  <a:schemeClr val="tx1"/>
                </a:solidFill>
                <a:latin typeface="Times New Roman" panose="02020603050405020304" pitchFamily="18" charset="0"/>
                <a:cs typeface="Times New Roman" panose="02020603050405020304" pitchFamily="18" charset="0"/>
              </a:rPr>
              <a:t>FOC</a:t>
            </a:r>
          </a:p>
        </p:txBody>
      </p:sp>
      <p:sp>
        <p:nvSpPr>
          <p:cNvPr id="5" name="Rectangle 4">
            <a:extLst>
              <a:ext uri="{FF2B5EF4-FFF2-40B4-BE49-F238E27FC236}">
                <a16:creationId xmlns:a16="http://schemas.microsoft.com/office/drawing/2014/main" id="{97DA7EF6-2CDF-4CB1-A471-A37ED0D476B7}"/>
              </a:ext>
            </a:extLst>
          </p:cNvPr>
          <p:cNvSpPr/>
          <p:nvPr/>
        </p:nvSpPr>
        <p:spPr>
          <a:xfrm>
            <a:off x="5532462" y="1736595"/>
            <a:ext cx="4068738"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Father of Hadoop (Doug Cutting )</a:t>
            </a:r>
          </a:p>
          <a:p>
            <a:pPr algn="ctr"/>
            <a:r>
              <a:rPr lang="en-CA" b="1" dirty="0">
                <a:solidFill>
                  <a:schemeClr val="tx1"/>
                </a:solidFill>
                <a:latin typeface="Times New Roman" panose="02020603050405020304" pitchFamily="18" charset="0"/>
                <a:cs typeface="Times New Roman" panose="02020603050405020304" pitchFamily="18" charset="0"/>
              </a:rPr>
              <a:t>Cloudera/Hortonworks</a:t>
            </a:r>
          </a:p>
          <a:p>
            <a:pPr algn="ctr"/>
            <a:r>
              <a:rPr lang="en-CA" dirty="0" err="1">
                <a:solidFill>
                  <a:schemeClr val="tx1"/>
                </a:solidFill>
                <a:latin typeface="Times New Roman" panose="02020603050405020304" pitchFamily="18" charset="0"/>
                <a:cs typeface="Times New Roman" panose="02020603050405020304" pitchFamily="18" charset="0"/>
              </a:rPr>
              <a:t>MapR</a:t>
            </a:r>
            <a:endParaRPr lang="en-CA"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51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Hadoop</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514974"/>
            <a:ext cx="11743769" cy="1213031"/>
          </a:xfrm>
        </p:spPr>
        <p:txBody>
          <a:bodyPr>
            <a:normAutofit fontScale="85000" lnSpcReduction="20000"/>
          </a:bodyPr>
          <a:lstStyle/>
          <a:p>
            <a:r>
              <a:rPr lang="en-CA" sz="2000" dirty="0">
                <a:latin typeface="Times New Roman" panose="02020603050405020304" pitchFamily="18" charset="0"/>
                <a:cs typeface="Times New Roman" panose="02020603050405020304" pitchFamily="18" charset="0"/>
              </a:rPr>
              <a:t>Hadoop is free even if you want to put it in production</a:t>
            </a:r>
          </a:p>
          <a:p>
            <a:r>
              <a:rPr lang="en-CA" sz="2000" dirty="0">
                <a:latin typeface="Times New Roman" panose="02020603050405020304" pitchFamily="18" charset="0"/>
                <a:cs typeface="Times New Roman" panose="02020603050405020304" pitchFamily="18" charset="0"/>
              </a:rPr>
              <a:t>These corporation will provide support on your Hadoop</a:t>
            </a:r>
          </a:p>
          <a:p>
            <a:r>
              <a:rPr lang="en-CA" sz="2000" dirty="0">
                <a:latin typeface="Times New Roman" panose="02020603050405020304" pitchFamily="18" charset="0"/>
                <a:cs typeface="Times New Roman" panose="02020603050405020304" pitchFamily="18" charset="0"/>
              </a:rPr>
              <a:t>What would be the first point they arise ? Costing ,Support </a:t>
            </a:r>
          </a:p>
          <a:p>
            <a:r>
              <a:rPr lang="en-CA" sz="2000" dirty="0">
                <a:latin typeface="Times New Roman" panose="02020603050405020304" pitchFamily="18" charset="0"/>
                <a:cs typeface="Times New Roman" panose="02020603050405020304" pitchFamily="18" charset="0"/>
              </a:rPr>
              <a:t>Are they HW coming free of cost ?</a:t>
            </a: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39BAEE6-90CF-4557-8AC3-18F74B1984FB}"/>
              </a:ext>
            </a:extLst>
          </p:cNvPr>
          <p:cNvSpPr/>
          <p:nvPr/>
        </p:nvSpPr>
        <p:spPr>
          <a:xfrm>
            <a:off x="1836762" y="1111225"/>
            <a:ext cx="2001813"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Hadoop S/W</a:t>
            </a:r>
          </a:p>
          <a:p>
            <a:pPr algn="ctr"/>
            <a:r>
              <a:rPr lang="en-CA" dirty="0">
                <a:solidFill>
                  <a:schemeClr val="tx1"/>
                </a:solidFill>
                <a:latin typeface="Times New Roman" panose="02020603050405020304" pitchFamily="18" charset="0"/>
                <a:cs typeface="Times New Roman" panose="02020603050405020304" pitchFamily="18" charset="0"/>
              </a:rPr>
              <a:t>FOC</a:t>
            </a:r>
          </a:p>
        </p:txBody>
      </p:sp>
      <p:sp>
        <p:nvSpPr>
          <p:cNvPr id="5" name="Rectangle 4">
            <a:extLst>
              <a:ext uri="{FF2B5EF4-FFF2-40B4-BE49-F238E27FC236}">
                <a16:creationId xmlns:a16="http://schemas.microsoft.com/office/drawing/2014/main" id="{97DA7EF6-2CDF-4CB1-A471-A37ED0D476B7}"/>
              </a:ext>
            </a:extLst>
          </p:cNvPr>
          <p:cNvSpPr/>
          <p:nvPr/>
        </p:nvSpPr>
        <p:spPr>
          <a:xfrm>
            <a:off x="5503887" y="1111224"/>
            <a:ext cx="4068738"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Father of Hadoop (Doug Cutting )</a:t>
            </a:r>
          </a:p>
          <a:p>
            <a:pPr algn="ctr"/>
            <a:r>
              <a:rPr lang="en-CA" dirty="0">
                <a:solidFill>
                  <a:schemeClr val="tx1"/>
                </a:solidFill>
                <a:latin typeface="Times New Roman" panose="02020603050405020304" pitchFamily="18" charset="0"/>
                <a:cs typeface="Times New Roman" panose="02020603050405020304" pitchFamily="18" charset="0"/>
              </a:rPr>
              <a:t>Introduce Cloudera</a:t>
            </a:r>
          </a:p>
          <a:p>
            <a:pPr algn="ctr"/>
            <a:r>
              <a:rPr lang="en-CA" dirty="0">
                <a:solidFill>
                  <a:schemeClr val="tx1"/>
                </a:solidFill>
                <a:latin typeface="Times New Roman" panose="02020603050405020304" pitchFamily="18" charset="0"/>
                <a:cs typeface="Times New Roman" panose="02020603050405020304" pitchFamily="18" charset="0"/>
              </a:rPr>
              <a:t>Hortonworks</a:t>
            </a:r>
          </a:p>
          <a:p>
            <a:pPr algn="ctr"/>
            <a:r>
              <a:rPr lang="en-CA" dirty="0" err="1">
                <a:solidFill>
                  <a:schemeClr val="tx1"/>
                </a:solidFill>
                <a:latin typeface="Times New Roman" panose="02020603050405020304" pitchFamily="18" charset="0"/>
                <a:cs typeface="Times New Roman" panose="02020603050405020304" pitchFamily="18" charset="0"/>
              </a:rPr>
              <a:t>MapR</a:t>
            </a:r>
            <a:endParaRPr lang="en-CA"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B444CB6-B9D1-47EA-A661-522DA1DA0491}"/>
              </a:ext>
            </a:extLst>
          </p:cNvPr>
          <p:cNvSpPr/>
          <p:nvPr/>
        </p:nvSpPr>
        <p:spPr>
          <a:xfrm>
            <a:off x="2837667" y="3021435"/>
            <a:ext cx="6573033" cy="230304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Those machine does not require very high level machine</a:t>
            </a:r>
          </a:p>
          <a:p>
            <a:pPr algn="ctr"/>
            <a:r>
              <a:rPr lang="en-CA" dirty="0">
                <a:solidFill>
                  <a:schemeClr val="tx1"/>
                </a:solidFill>
                <a:latin typeface="Times New Roman" panose="02020603050405020304" pitchFamily="18" charset="0"/>
                <a:cs typeface="Times New Roman" panose="02020603050405020304" pitchFamily="18" charset="0"/>
              </a:rPr>
              <a:t>--------------------------------</a:t>
            </a:r>
          </a:p>
          <a:p>
            <a:pPr algn="ctr"/>
            <a:r>
              <a:rPr lang="en-CA" dirty="0">
                <a:solidFill>
                  <a:schemeClr val="tx1"/>
                </a:solidFill>
                <a:latin typeface="Times New Roman" panose="02020603050405020304" pitchFamily="18" charset="0"/>
                <a:cs typeface="Times New Roman" panose="02020603050405020304" pitchFamily="18" charset="0"/>
              </a:rPr>
              <a:t>Cheaper </a:t>
            </a:r>
          </a:p>
          <a:p>
            <a:pPr algn="ctr"/>
            <a:r>
              <a:rPr lang="en-CA" dirty="0">
                <a:solidFill>
                  <a:schemeClr val="tx1"/>
                </a:solidFill>
                <a:latin typeface="Times New Roman" panose="02020603050405020304" pitchFamily="18" charset="0"/>
                <a:cs typeface="Times New Roman" panose="02020603050405020304" pitchFamily="18" charset="0"/>
              </a:rPr>
              <a:t>Or Commodity Hardware</a:t>
            </a:r>
          </a:p>
          <a:p>
            <a:pPr algn="ctr"/>
            <a:r>
              <a:rPr lang="en-CA" dirty="0">
                <a:solidFill>
                  <a:schemeClr val="tx1"/>
                </a:solidFill>
                <a:latin typeface="Times New Roman" panose="02020603050405020304" pitchFamily="18" charset="0"/>
                <a:cs typeface="Times New Roman" panose="02020603050405020304" pitchFamily="18" charset="0"/>
              </a:rPr>
              <a:t>--------------------------------</a:t>
            </a:r>
          </a:p>
          <a:p>
            <a:pPr algn="ctr"/>
            <a:r>
              <a:rPr lang="en-CA" dirty="0">
                <a:solidFill>
                  <a:schemeClr val="tx1"/>
                </a:solidFill>
                <a:latin typeface="Times New Roman" panose="02020603050405020304" pitchFamily="18" charset="0"/>
                <a:cs typeface="Times New Roman" panose="02020603050405020304" pitchFamily="18" charset="0"/>
              </a:rPr>
              <a:t>Data precious of cheap HD (Problem – </a:t>
            </a:r>
            <a:r>
              <a:rPr lang="en-CA" dirty="0">
                <a:solidFill>
                  <a:srgbClr val="FF0000"/>
                </a:solidFill>
                <a:latin typeface="Times New Roman" panose="02020603050405020304" pitchFamily="18" charset="0"/>
                <a:cs typeface="Times New Roman" panose="02020603050405020304" pitchFamily="18" charset="0"/>
              </a:rPr>
              <a:t>What about if it fails </a:t>
            </a:r>
            <a:r>
              <a:rPr lang="en-CA"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4073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998235" cy="708906"/>
          </a:xfrm>
        </p:spPr>
        <p:txBody>
          <a:bodyPr>
            <a:normAutofit/>
          </a:bodyPr>
          <a:lstStyle/>
          <a:p>
            <a:r>
              <a:rPr lang="en-CA" sz="2400" dirty="0">
                <a:solidFill>
                  <a:srgbClr val="FF0000"/>
                </a:solidFill>
                <a:latin typeface="Times New Roman" panose="02020603050405020304" pitchFamily="18" charset="0"/>
                <a:cs typeface="Times New Roman" panose="02020603050405020304" pitchFamily="18" charset="0"/>
              </a:rPr>
              <a:t>Why Hadoop and Why not existing system (Limitation of existing system)</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4483218"/>
            <a:ext cx="11869604" cy="2281806"/>
          </a:xfrm>
        </p:spPr>
        <p:txBody>
          <a:bodyPr>
            <a:normAutofit/>
          </a:bodyPr>
          <a:lstStyle/>
          <a:p>
            <a:r>
              <a:rPr lang="en-CA" sz="2000" dirty="0">
                <a:latin typeface="Times New Roman" panose="02020603050405020304" pitchFamily="18" charset="0"/>
                <a:cs typeface="Times New Roman" panose="02020603050405020304" pitchFamily="18" charset="0"/>
              </a:rPr>
              <a:t>Alex can process 20 G of Data .What will be happen if Alex needs to process 25 G of Data (Add more Storage )</a:t>
            </a:r>
          </a:p>
          <a:p>
            <a:r>
              <a:rPr lang="en-CA" sz="2000" dirty="0">
                <a:latin typeface="Times New Roman" panose="02020603050405020304" pitchFamily="18" charset="0"/>
                <a:cs typeface="Times New Roman" panose="02020603050405020304" pitchFamily="18" charset="0"/>
              </a:rPr>
              <a:t>What about if data keep increasing.</a:t>
            </a:r>
          </a:p>
          <a:p>
            <a:r>
              <a:rPr lang="en-CA" sz="2000" dirty="0">
                <a:latin typeface="Times New Roman" panose="02020603050405020304" pitchFamily="18" charset="0"/>
                <a:cs typeface="Times New Roman" panose="02020603050405020304" pitchFamily="18" charset="0"/>
              </a:rPr>
              <a:t>You can increase the capacity but there is a limit for it (If I add a </a:t>
            </a:r>
            <a:r>
              <a:rPr lang="en-CA" sz="2000" dirty="0" err="1">
                <a:latin typeface="Times New Roman" panose="02020603050405020304" pitchFamily="18" charset="0"/>
                <a:cs typeface="Times New Roman" panose="02020603050405020304" pitchFamily="18" charset="0"/>
              </a:rPr>
              <a:t>sd</a:t>
            </a:r>
            <a:r>
              <a:rPr lang="en-CA" sz="2000" dirty="0">
                <a:latin typeface="Times New Roman" panose="02020603050405020304" pitchFamily="18" charset="0"/>
                <a:cs typeface="Times New Roman" panose="02020603050405020304" pitchFamily="18" charset="0"/>
              </a:rPr>
              <a:t> card of 128 GB to smart phone it can not support it) –Problem of vertical scaling</a:t>
            </a:r>
          </a:p>
        </p:txBody>
      </p:sp>
      <p:sp>
        <p:nvSpPr>
          <p:cNvPr id="4" name="Rectangle 3">
            <a:extLst>
              <a:ext uri="{FF2B5EF4-FFF2-40B4-BE49-F238E27FC236}">
                <a16:creationId xmlns:a16="http://schemas.microsoft.com/office/drawing/2014/main" id="{826B859A-B34A-4D14-A167-14362967AC91}"/>
              </a:ext>
            </a:extLst>
          </p:cNvPr>
          <p:cNvSpPr/>
          <p:nvPr/>
        </p:nvSpPr>
        <p:spPr>
          <a:xfrm>
            <a:off x="528506" y="1661020"/>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Storage</a:t>
            </a:r>
          </a:p>
        </p:txBody>
      </p:sp>
      <p:sp>
        <p:nvSpPr>
          <p:cNvPr id="5" name="Rectangle 4">
            <a:extLst>
              <a:ext uri="{FF2B5EF4-FFF2-40B4-BE49-F238E27FC236}">
                <a16:creationId xmlns:a16="http://schemas.microsoft.com/office/drawing/2014/main" id="{01DFC3B1-B525-4EBD-9234-8F9F27D9C180}"/>
              </a:ext>
            </a:extLst>
          </p:cNvPr>
          <p:cNvSpPr/>
          <p:nvPr/>
        </p:nvSpPr>
        <p:spPr>
          <a:xfrm>
            <a:off x="4951311" y="1473666"/>
            <a:ext cx="1946246" cy="444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latin typeface="Times New Roman" panose="02020603050405020304" pitchFamily="18" charset="0"/>
                <a:cs typeface="Times New Roman" panose="02020603050405020304" pitchFamily="18" charset="0"/>
              </a:rPr>
              <a:t>User A     20G</a:t>
            </a:r>
          </a:p>
        </p:txBody>
      </p:sp>
      <p:sp>
        <p:nvSpPr>
          <p:cNvPr id="6" name="Rectangle 5">
            <a:extLst>
              <a:ext uri="{FF2B5EF4-FFF2-40B4-BE49-F238E27FC236}">
                <a16:creationId xmlns:a16="http://schemas.microsoft.com/office/drawing/2014/main" id="{1C7D8901-8BA3-47ED-A069-3700A5677352}"/>
              </a:ext>
            </a:extLst>
          </p:cNvPr>
          <p:cNvSpPr/>
          <p:nvPr/>
        </p:nvSpPr>
        <p:spPr>
          <a:xfrm>
            <a:off x="4334892" y="2290355"/>
            <a:ext cx="3276399" cy="187058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Smart Phone</a:t>
            </a:r>
          </a:p>
          <a:p>
            <a:pPr algn="ctr"/>
            <a:r>
              <a:rPr lang="en-CA" dirty="0">
                <a:solidFill>
                  <a:schemeClr val="tx1"/>
                </a:solidFill>
                <a:latin typeface="Times New Roman" panose="02020603050405020304" pitchFamily="18" charset="0"/>
                <a:cs typeface="Times New Roman" panose="02020603050405020304" pitchFamily="18" charset="0"/>
              </a:rPr>
              <a:t>4 GB RAM</a:t>
            </a:r>
          </a:p>
          <a:p>
            <a:pPr algn="ctr"/>
            <a:r>
              <a:rPr lang="en-CA" dirty="0">
                <a:solidFill>
                  <a:schemeClr val="tx1"/>
                </a:solidFill>
                <a:latin typeface="Times New Roman" panose="02020603050405020304" pitchFamily="18" charset="0"/>
                <a:cs typeface="Times New Roman" panose="02020603050405020304" pitchFamily="18" charset="0"/>
              </a:rPr>
              <a:t>32GB Internal Storage</a:t>
            </a:r>
          </a:p>
          <a:p>
            <a:pPr algn="ctr"/>
            <a:r>
              <a:rPr lang="en-CA" dirty="0">
                <a:solidFill>
                  <a:schemeClr val="tx1"/>
                </a:solidFill>
                <a:latin typeface="Times New Roman" panose="02020603050405020304" pitchFamily="18" charset="0"/>
                <a:cs typeface="Times New Roman" panose="02020603050405020304" pitchFamily="18" charset="0"/>
              </a:rPr>
              <a:t>64 GB -can be extended</a:t>
            </a: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 SD card (128 GB )</a:t>
            </a:r>
          </a:p>
        </p:txBody>
      </p:sp>
      <p:sp>
        <p:nvSpPr>
          <p:cNvPr id="7" name="Rectangle 6">
            <a:extLst>
              <a:ext uri="{FF2B5EF4-FFF2-40B4-BE49-F238E27FC236}">
                <a16:creationId xmlns:a16="http://schemas.microsoft.com/office/drawing/2014/main" id="{4C9E8868-C86B-4055-8257-85135762CF93}"/>
              </a:ext>
            </a:extLst>
          </p:cNvPr>
          <p:cNvSpPr/>
          <p:nvPr/>
        </p:nvSpPr>
        <p:spPr>
          <a:xfrm>
            <a:off x="528506" y="2399948"/>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Memory</a:t>
            </a:r>
            <a:r>
              <a:rPr lang="en-CA" dirty="0">
                <a:solidFill>
                  <a:schemeClr val="tx1"/>
                </a:solidFill>
              </a:rPr>
              <a:t> (HD)</a:t>
            </a:r>
            <a:endParaRPr lang="en-CA" dirty="0"/>
          </a:p>
        </p:txBody>
      </p:sp>
      <p:sp>
        <p:nvSpPr>
          <p:cNvPr id="8" name="Rectangle 7">
            <a:extLst>
              <a:ext uri="{FF2B5EF4-FFF2-40B4-BE49-F238E27FC236}">
                <a16:creationId xmlns:a16="http://schemas.microsoft.com/office/drawing/2014/main" id="{AADB9064-3FD5-4D02-8829-14052F509C24}"/>
              </a:ext>
            </a:extLst>
          </p:cNvPr>
          <p:cNvSpPr/>
          <p:nvPr/>
        </p:nvSpPr>
        <p:spPr>
          <a:xfrm>
            <a:off x="528506" y="3029742"/>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solidFill>
                  <a:schemeClr val="tx1"/>
                </a:solidFill>
                <a:latin typeface="Times New Roman" panose="02020603050405020304" pitchFamily="18" charset="0"/>
                <a:cs typeface="Times New Roman" panose="02020603050405020304" pitchFamily="18" charset="0"/>
              </a:rPr>
              <a:t>Processing (CPU)</a:t>
            </a:r>
          </a:p>
        </p:txBody>
      </p:sp>
      <p:pic>
        <p:nvPicPr>
          <p:cNvPr id="9" name="Picture 8">
            <a:extLst>
              <a:ext uri="{FF2B5EF4-FFF2-40B4-BE49-F238E27FC236}">
                <a16:creationId xmlns:a16="http://schemas.microsoft.com/office/drawing/2014/main" id="{3D3F4BAD-7867-44FA-BB88-DF46C6931DA1}"/>
              </a:ext>
            </a:extLst>
          </p:cNvPr>
          <p:cNvPicPr>
            <a:picLocks noChangeAspect="1"/>
          </p:cNvPicPr>
          <p:nvPr/>
        </p:nvPicPr>
        <p:blipFill>
          <a:blip r:embed="rId2"/>
          <a:stretch>
            <a:fillRect/>
          </a:stretch>
        </p:blipFill>
        <p:spPr>
          <a:xfrm>
            <a:off x="8642257" y="1760311"/>
            <a:ext cx="3202777" cy="2168507"/>
          </a:xfrm>
          <a:prstGeom prst="rect">
            <a:avLst/>
          </a:prstGeom>
        </p:spPr>
      </p:pic>
      <p:sp>
        <p:nvSpPr>
          <p:cNvPr id="10" name="Arrow: Down 9">
            <a:extLst>
              <a:ext uri="{FF2B5EF4-FFF2-40B4-BE49-F238E27FC236}">
                <a16:creationId xmlns:a16="http://schemas.microsoft.com/office/drawing/2014/main" id="{B4DDD6B7-FE1D-474B-89E0-D0998DB2BE37}"/>
              </a:ext>
            </a:extLst>
          </p:cNvPr>
          <p:cNvSpPr/>
          <p:nvPr/>
        </p:nvSpPr>
        <p:spPr>
          <a:xfrm rot="10800000">
            <a:off x="2786743" y="1661020"/>
            <a:ext cx="278674" cy="190078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56FC016-9438-488D-9704-BC3BE2FA590A}"/>
              </a:ext>
            </a:extLst>
          </p:cNvPr>
          <p:cNvCxnSpPr/>
          <p:nvPr/>
        </p:nvCxnSpPr>
        <p:spPr>
          <a:xfrm>
            <a:off x="2664823" y="1661020"/>
            <a:ext cx="827314"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13" name="Rectangle 12">
            <a:extLst>
              <a:ext uri="{FF2B5EF4-FFF2-40B4-BE49-F238E27FC236}">
                <a16:creationId xmlns:a16="http://schemas.microsoft.com/office/drawing/2014/main" id="{86A160DC-1BAB-4D74-9B36-36CF6DFC8E9B}"/>
              </a:ext>
            </a:extLst>
          </p:cNvPr>
          <p:cNvSpPr/>
          <p:nvPr/>
        </p:nvSpPr>
        <p:spPr>
          <a:xfrm>
            <a:off x="1739011" y="1156148"/>
            <a:ext cx="2678938"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Problem of vertical scaling</a:t>
            </a:r>
            <a:endParaRPr lang="en-CA" dirty="0"/>
          </a:p>
        </p:txBody>
      </p:sp>
      <p:sp>
        <p:nvSpPr>
          <p:cNvPr id="14" name="Arrow: Left-Right 13">
            <a:extLst>
              <a:ext uri="{FF2B5EF4-FFF2-40B4-BE49-F238E27FC236}">
                <a16:creationId xmlns:a16="http://schemas.microsoft.com/office/drawing/2014/main" id="{29CC066D-13E8-4096-8905-A636E9E74534}"/>
              </a:ext>
            </a:extLst>
          </p:cNvPr>
          <p:cNvSpPr/>
          <p:nvPr/>
        </p:nvSpPr>
        <p:spPr>
          <a:xfrm rot="16200000">
            <a:off x="2641657" y="2534663"/>
            <a:ext cx="2142751" cy="381198"/>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Vertical  Scaling</a:t>
            </a:r>
          </a:p>
        </p:txBody>
      </p:sp>
    </p:spTree>
    <p:extLst>
      <p:ext uri="{BB962C8B-B14F-4D97-AF65-F5344CB8AC3E}">
        <p14:creationId xmlns:p14="http://schemas.microsoft.com/office/powerpoint/2010/main" val="315893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Hadoop Solution</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44735" y="5295900"/>
            <a:ext cx="11892799" cy="1432106"/>
          </a:xfrm>
        </p:spPr>
        <p:txBody>
          <a:bodyPr>
            <a:normAutofit/>
          </a:bodyPr>
          <a:lstStyle/>
          <a:p>
            <a:r>
              <a:rPr lang="en-CA" sz="2000" dirty="0">
                <a:latin typeface="Times New Roman" panose="02020603050405020304" pitchFamily="18" charset="0"/>
                <a:cs typeface="Times New Roman" panose="02020603050405020304" pitchFamily="18" charset="0"/>
              </a:rPr>
              <a:t>Hadoop is going to create three copies of data and make it available in each machine</a:t>
            </a:r>
          </a:p>
          <a:p>
            <a:r>
              <a:rPr lang="en-CA" sz="2000" dirty="0">
                <a:latin typeface="Times New Roman" panose="02020603050405020304" pitchFamily="18" charset="0"/>
                <a:cs typeface="Times New Roman" panose="02020603050405020304" pitchFamily="18" charset="0"/>
              </a:rPr>
              <a:t>Advantage : ?</a:t>
            </a:r>
          </a:p>
        </p:txBody>
      </p:sp>
      <p:sp>
        <p:nvSpPr>
          <p:cNvPr id="4" name="Rectangle 3">
            <a:extLst>
              <a:ext uri="{FF2B5EF4-FFF2-40B4-BE49-F238E27FC236}">
                <a16:creationId xmlns:a16="http://schemas.microsoft.com/office/drawing/2014/main" id="{308DF3F0-6A33-4768-9333-C4B27A6543BD}"/>
              </a:ext>
            </a:extLst>
          </p:cNvPr>
          <p:cNvSpPr/>
          <p:nvPr/>
        </p:nvSpPr>
        <p:spPr>
          <a:xfrm>
            <a:off x="4878835" y="1863610"/>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6449443"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8269226"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3208797" y="1863611"/>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3DF70C8-09E5-41C3-8498-A07036BC7417}"/>
              </a:ext>
            </a:extLst>
          </p:cNvPr>
          <p:cNvSpPr/>
          <p:nvPr/>
        </p:nvSpPr>
        <p:spPr>
          <a:xfrm>
            <a:off x="3106168" y="3580805"/>
            <a:ext cx="6246364"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Replication</a:t>
            </a:r>
          </a:p>
          <a:p>
            <a:pPr algn="ctr"/>
            <a:r>
              <a:rPr lang="en-CA" dirty="0">
                <a:solidFill>
                  <a:schemeClr val="tx1"/>
                </a:solidFill>
                <a:latin typeface="Times New Roman" panose="02020603050405020304" pitchFamily="18" charset="0"/>
                <a:cs typeface="Times New Roman" panose="02020603050405020304" pitchFamily="18" charset="0"/>
              </a:rPr>
              <a:t>Replication Factor : 3</a:t>
            </a:r>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12" name="Rectangle 11">
            <a:extLst>
              <a:ext uri="{FF2B5EF4-FFF2-40B4-BE49-F238E27FC236}">
                <a16:creationId xmlns:a16="http://schemas.microsoft.com/office/drawing/2014/main" id="{F6C66676-4E2C-450D-AC2F-910870CD40E0}"/>
              </a:ext>
            </a:extLst>
          </p:cNvPr>
          <p:cNvSpPr/>
          <p:nvPr/>
        </p:nvSpPr>
        <p:spPr>
          <a:xfrm>
            <a:off x="1762994" y="1894778"/>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13" name="Rectangle 12">
            <a:extLst>
              <a:ext uri="{FF2B5EF4-FFF2-40B4-BE49-F238E27FC236}">
                <a16:creationId xmlns:a16="http://schemas.microsoft.com/office/drawing/2014/main" id="{58223D7F-A2B3-4B2D-A575-AE01802271D3}"/>
              </a:ext>
            </a:extLst>
          </p:cNvPr>
          <p:cNvSpPr/>
          <p:nvPr/>
        </p:nvSpPr>
        <p:spPr>
          <a:xfrm>
            <a:off x="1785294" y="271738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14" name="Rectangle 13">
            <a:extLst>
              <a:ext uri="{FF2B5EF4-FFF2-40B4-BE49-F238E27FC236}">
                <a16:creationId xmlns:a16="http://schemas.microsoft.com/office/drawing/2014/main" id="{D8766A6C-FAB0-4F06-865F-A3EBACE53B6F}"/>
              </a:ext>
            </a:extLst>
          </p:cNvPr>
          <p:cNvSpPr/>
          <p:nvPr/>
        </p:nvSpPr>
        <p:spPr>
          <a:xfrm>
            <a:off x="1796332" y="3441070"/>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44 MB</a:t>
            </a:r>
          </a:p>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16" name="Rectangle 15">
            <a:extLst>
              <a:ext uri="{FF2B5EF4-FFF2-40B4-BE49-F238E27FC236}">
                <a16:creationId xmlns:a16="http://schemas.microsoft.com/office/drawing/2014/main" id="{4193C90A-50FD-4ECC-8371-AA6D64B52595}"/>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17" name="Straight Arrow Connector 16">
            <a:extLst>
              <a:ext uri="{FF2B5EF4-FFF2-40B4-BE49-F238E27FC236}">
                <a16:creationId xmlns:a16="http://schemas.microsoft.com/office/drawing/2014/main" id="{1F3275E2-9E35-47E7-B3D6-12034B9B98D5}"/>
              </a:ext>
            </a:extLst>
          </p:cNvPr>
          <p:cNvCxnSpPr>
            <a:stCxn id="16" idx="0"/>
            <a:endCxn id="12" idx="1"/>
          </p:cNvCxnSpPr>
          <p:nvPr/>
        </p:nvCxnSpPr>
        <p:spPr>
          <a:xfrm flipV="1">
            <a:off x="940018" y="2125159"/>
            <a:ext cx="822976" cy="215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54237E-0A6D-4570-908C-931B64901C39}"/>
              </a:ext>
            </a:extLst>
          </p:cNvPr>
          <p:cNvCxnSpPr>
            <a:cxnSpLocks/>
            <a:stCxn id="16"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32A75-7531-4AFF-95E9-14960C06EEE1}"/>
              </a:ext>
            </a:extLst>
          </p:cNvPr>
          <p:cNvCxnSpPr>
            <a:cxnSpLocks/>
            <a:stCxn id="16"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4A6ECF-60BB-427B-8D64-D67379AE8AEB}"/>
              </a:ext>
            </a:extLst>
          </p:cNvPr>
          <p:cNvSpPr/>
          <p:nvPr/>
        </p:nvSpPr>
        <p:spPr>
          <a:xfrm>
            <a:off x="3256762" y="198878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7" name="Rectangle 26">
            <a:extLst>
              <a:ext uri="{FF2B5EF4-FFF2-40B4-BE49-F238E27FC236}">
                <a16:creationId xmlns:a16="http://schemas.microsoft.com/office/drawing/2014/main" id="{97BD7AB6-2C5E-4217-8966-2C68AB76F579}"/>
              </a:ext>
            </a:extLst>
          </p:cNvPr>
          <p:cNvSpPr/>
          <p:nvPr/>
        </p:nvSpPr>
        <p:spPr>
          <a:xfrm>
            <a:off x="3106168" y="880844"/>
            <a:ext cx="4399532" cy="83846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Cheaper </a:t>
            </a:r>
          </a:p>
          <a:p>
            <a:pPr algn="ctr"/>
            <a:r>
              <a:rPr lang="en-CA" dirty="0">
                <a:solidFill>
                  <a:schemeClr val="tx1"/>
                </a:solidFill>
                <a:latin typeface="Times New Roman" panose="02020603050405020304" pitchFamily="18" charset="0"/>
                <a:cs typeface="Times New Roman" panose="02020603050405020304" pitchFamily="18" charset="0"/>
              </a:rPr>
              <a:t>Commodity Hardware</a:t>
            </a:r>
          </a:p>
          <a:p>
            <a:pPr algn="ctr"/>
            <a:r>
              <a:rPr lang="en-CA" dirty="0">
                <a:solidFill>
                  <a:schemeClr val="tx1"/>
                </a:solidFill>
                <a:latin typeface="Times New Roman" panose="02020603050405020304" pitchFamily="18" charset="0"/>
                <a:cs typeface="Times New Roman" panose="02020603050405020304" pitchFamily="18" charset="0"/>
              </a:rPr>
              <a:t>Data precious</a:t>
            </a:r>
          </a:p>
        </p:txBody>
      </p:sp>
      <p:sp>
        <p:nvSpPr>
          <p:cNvPr id="28" name="Rectangle 27">
            <a:extLst>
              <a:ext uri="{FF2B5EF4-FFF2-40B4-BE49-F238E27FC236}">
                <a16:creationId xmlns:a16="http://schemas.microsoft.com/office/drawing/2014/main" id="{E84B4EB6-7C0F-4981-AB4E-704FA7572472}"/>
              </a:ext>
            </a:extLst>
          </p:cNvPr>
          <p:cNvSpPr/>
          <p:nvPr/>
        </p:nvSpPr>
        <p:spPr>
          <a:xfrm>
            <a:off x="3256762" y="2379659"/>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0" name="Rectangle 29">
            <a:extLst>
              <a:ext uri="{FF2B5EF4-FFF2-40B4-BE49-F238E27FC236}">
                <a16:creationId xmlns:a16="http://schemas.microsoft.com/office/drawing/2014/main" id="{7F6CE5E7-BC82-4D4E-8CDF-FF8716192D60}"/>
              </a:ext>
            </a:extLst>
          </p:cNvPr>
          <p:cNvSpPr/>
          <p:nvPr/>
        </p:nvSpPr>
        <p:spPr>
          <a:xfrm>
            <a:off x="4986897" y="198878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31" name="Rectangle 30">
            <a:extLst>
              <a:ext uri="{FF2B5EF4-FFF2-40B4-BE49-F238E27FC236}">
                <a16:creationId xmlns:a16="http://schemas.microsoft.com/office/drawing/2014/main" id="{6B51C449-B714-42CB-A97B-EB9EC1E7C6E2}"/>
              </a:ext>
            </a:extLst>
          </p:cNvPr>
          <p:cNvSpPr/>
          <p:nvPr/>
        </p:nvSpPr>
        <p:spPr>
          <a:xfrm>
            <a:off x="4982162" y="2436299"/>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781E8775-6FCA-49F5-AE2C-00E40B9D08D8}"/>
              </a:ext>
            </a:extLst>
          </p:cNvPr>
          <p:cNvSpPr/>
          <p:nvPr/>
        </p:nvSpPr>
        <p:spPr>
          <a:xfrm>
            <a:off x="5002878" y="2866724"/>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33" name="Rectangle 32">
            <a:extLst>
              <a:ext uri="{FF2B5EF4-FFF2-40B4-BE49-F238E27FC236}">
                <a16:creationId xmlns:a16="http://schemas.microsoft.com/office/drawing/2014/main" id="{4523BBE8-23AB-438A-8529-ED8A3F6E6637}"/>
              </a:ext>
            </a:extLst>
          </p:cNvPr>
          <p:cNvSpPr/>
          <p:nvPr/>
        </p:nvSpPr>
        <p:spPr>
          <a:xfrm>
            <a:off x="6544605" y="198209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4" name="Rectangle 33">
            <a:extLst>
              <a:ext uri="{FF2B5EF4-FFF2-40B4-BE49-F238E27FC236}">
                <a16:creationId xmlns:a16="http://schemas.microsoft.com/office/drawing/2014/main" id="{13DCAD00-1BCB-474A-BCBE-9CA1442911AE}"/>
              </a:ext>
            </a:extLst>
          </p:cNvPr>
          <p:cNvSpPr/>
          <p:nvPr/>
        </p:nvSpPr>
        <p:spPr>
          <a:xfrm>
            <a:off x="6567580" y="2420128"/>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B195F03E-890B-4F0D-881F-A6A65786D07B}"/>
              </a:ext>
            </a:extLst>
          </p:cNvPr>
          <p:cNvSpPr/>
          <p:nvPr/>
        </p:nvSpPr>
        <p:spPr>
          <a:xfrm>
            <a:off x="8387363" y="1982094"/>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36" name="Rectangle 35">
            <a:extLst>
              <a:ext uri="{FF2B5EF4-FFF2-40B4-BE49-F238E27FC236}">
                <a16:creationId xmlns:a16="http://schemas.microsoft.com/office/drawing/2014/main" id="{3B482718-2AE6-4874-9164-7BC5B3FD115B}"/>
              </a:ext>
            </a:extLst>
          </p:cNvPr>
          <p:cNvSpPr/>
          <p:nvPr/>
        </p:nvSpPr>
        <p:spPr>
          <a:xfrm>
            <a:off x="8396888" y="2454581"/>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Tree>
    <p:extLst>
      <p:ext uri="{BB962C8B-B14F-4D97-AF65-F5344CB8AC3E}">
        <p14:creationId xmlns:p14="http://schemas.microsoft.com/office/powerpoint/2010/main" val="224713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Advantage</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44735" y="5116353"/>
            <a:ext cx="11892799" cy="1611653"/>
          </a:xfrm>
        </p:spPr>
        <p:txBody>
          <a:bodyPr>
            <a:normAutofit fontScale="85000" lnSpcReduction="20000"/>
          </a:bodyPr>
          <a:lstStyle/>
          <a:p>
            <a:r>
              <a:rPr lang="en-CA" sz="2000" dirty="0">
                <a:latin typeface="Times New Roman" panose="02020603050405020304" pitchFamily="18" charset="0"/>
                <a:cs typeface="Times New Roman" panose="02020603050405020304" pitchFamily="18" charset="0"/>
              </a:rPr>
              <a:t>Hadoop is going to create three copies of data and make it available in each machine</a:t>
            </a:r>
          </a:p>
          <a:p>
            <a:r>
              <a:rPr lang="en-CA" sz="2000" dirty="0">
                <a:latin typeface="Times New Roman" panose="02020603050405020304" pitchFamily="18" charset="0"/>
                <a:cs typeface="Times New Roman" panose="02020603050405020304" pitchFamily="18" charset="0"/>
              </a:rPr>
              <a:t>Advantage : If we are losing Machine 2 we still have our data in Machine 1 ,3,and 4</a:t>
            </a:r>
          </a:p>
          <a:p>
            <a:r>
              <a:rPr lang="en-CA" sz="2000" dirty="0">
                <a:latin typeface="Times New Roman" panose="02020603050405020304" pitchFamily="18" charset="0"/>
                <a:cs typeface="Times New Roman" panose="02020603050405020304" pitchFamily="18" charset="0"/>
              </a:rPr>
              <a:t>High Data availability</a:t>
            </a:r>
          </a:p>
          <a:p>
            <a:r>
              <a:rPr lang="en-CA" sz="2000" dirty="0">
                <a:latin typeface="Times New Roman" panose="02020603050405020304" pitchFamily="18" charset="0"/>
                <a:cs typeface="Times New Roman" panose="02020603050405020304" pitchFamily="18" charset="0"/>
              </a:rPr>
              <a:t>Have you come to the situation that google come to you and say sorry I have lost your email (</a:t>
            </a:r>
            <a:r>
              <a:rPr lang="en-CA" sz="2000" dirty="0" err="1">
                <a:latin typeface="Times New Roman" panose="02020603050405020304" pitchFamily="18" charset="0"/>
                <a:cs typeface="Times New Roman" panose="02020603050405020304" pitchFamily="18" charset="0"/>
              </a:rPr>
              <a:t>gmail</a:t>
            </a:r>
            <a:r>
              <a:rPr lang="en-CA" sz="2000" dirty="0">
                <a:latin typeface="Times New Roman" panose="02020603050405020304" pitchFamily="18" charset="0"/>
                <a:cs typeface="Times New Roman" panose="02020603050405020304" pitchFamily="18" charset="0"/>
              </a:rPr>
              <a:t>)</a:t>
            </a:r>
          </a:p>
          <a:p>
            <a:r>
              <a:rPr lang="en-CA" sz="2000" dirty="0">
                <a:latin typeface="Times New Roman" panose="02020603050405020304" pitchFamily="18" charset="0"/>
                <a:cs typeface="Times New Roman" panose="02020603050405020304" pitchFamily="18" charset="0"/>
              </a:rPr>
              <a:t>Google is going to store in 6 machine (different geographical location) </a:t>
            </a:r>
          </a:p>
        </p:txBody>
      </p:sp>
      <p:sp>
        <p:nvSpPr>
          <p:cNvPr id="4" name="Rectangle 3">
            <a:extLst>
              <a:ext uri="{FF2B5EF4-FFF2-40B4-BE49-F238E27FC236}">
                <a16:creationId xmlns:a16="http://schemas.microsoft.com/office/drawing/2014/main" id="{308DF3F0-6A33-4768-9333-C4B27A6543BD}"/>
              </a:ext>
            </a:extLst>
          </p:cNvPr>
          <p:cNvSpPr/>
          <p:nvPr/>
        </p:nvSpPr>
        <p:spPr>
          <a:xfrm>
            <a:off x="4878835" y="1863610"/>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6449443" y="1852963"/>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8269226" y="184870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3208797" y="1863611"/>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3DF70C8-09E5-41C3-8498-A07036BC7417}"/>
              </a:ext>
            </a:extLst>
          </p:cNvPr>
          <p:cNvSpPr/>
          <p:nvPr/>
        </p:nvSpPr>
        <p:spPr>
          <a:xfrm>
            <a:off x="3106168" y="3580805"/>
            <a:ext cx="6246364"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Replication</a:t>
            </a:r>
          </a:p>
          <a:p>
            <a:pPr algn="ctr"/>
            <a:r>
              <a:rPr lang="en-CA" dirty="0">
                <a:solidFill>
                  <a:schemeClr val="tx1"/>
                </a:solidFill>
                <a:latin typeface="Times New Roman" panose="02020603050405020304" pitchFamily="18" charset="0"/>
                <a:cs typeface="Times New Roman" panose="02020603050405020304" pitchFamily="18" charset="0"/>
              </a:rPr>
              <a:t>Replication Factor : 3</a:t>
            </a:r>
          </a:p>
        </p:txBody>
      </p:sp>
      <p:sp>
        <p:nvSpPr>
          <p:cNvPr id="11" name="Rectangle 10">
            <a:extLst>
              <a:ext uri="{FF2B5EF4-FFF2-40B4-BE49-F238E27FC236}">
                <a16:creationId xmlns:a16="http://schemas.microsoft.com/office/drawing/2014/main" id="{B3E3C6D6-9A4D-49F7-A72D-AABB44DCE683}"/>
              </a:ext>
            </a:extLst>
          </p:cNvPr>
          <p:cNvSpPr/>
          <p:nvPr/>
        </p:nvSpPr>
        <p:spPr>
          <a:xfrm>
            <a:off x="193765" y="2203939"/>
            <a:ext cx="996860"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12" name="Rectangle 11">
            <a:extLst>
              <a:ext uri="{FF2B5EF4-FFF2-40B4-BE49-F238E27FC236}">
                <a16:creationId xmlns:a16="http://schemas.microsoft.com/office/drawing/2014/main" id="{F6C66676-4E2C-450D-AC2F-910870CD40E0}"/>
              </a:ext>
            </a:extLst>
          </p:cNvPr>
          <p:cNvSpPr/>
          <p:nvPr/>
        </p:nvSpPr>
        <p:spPr>
          <a:xfrm>
            <a:off x="1762994" y="1894778"/>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13" name="Rectangle 12">
            <a:extLst>
              <a:ext uri="{FF2B5EF4-FFF2-40B4-BE49-F238E27FC236}">
                <a16:creationId xmlns:a16="http://schemas.microsoft.com/office/drawing/2014/main" id="{58223D7F-A2B3-4B2D-A575-AE01802271D3}"/>
              </a:ext>
            </a:extLst>
          </p:cNvPr>
          <p:cNvSpPr/>
          <p:nvPr/>
        </p:nvSpPr>
        <p:spPr>
          <a:xfrm>
            <a:off x="1785294" y="2717383"/>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128MB</a:t>
            </a:r>
          </a:p>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14" name="Rectangle 13">
            <a:extLst>
              <a:ext uri="{FF2B5EF4-FFF2-40B4-BE49-F238E27FC236}">
                <a16:creationId xmlns:a16="http://schemas.microsoft.com/office/drawing/2014/main" id="{D8766A6C-FAB0-4F06-865F-A3EBACE53B6F}"/>
              </a:ext>
            </a:extLst>
          </p:cNvPr>
          <p:cNvSpPr/>
          <p:nvPr/>
        </p:nvSpPr>
        <p:spPr>
          <a:xfrm>
            <a:off x="1796332" y="3441070"/>
            <a:ext cx="670791" cy="4607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44 MB</a:t>
            </a:r>
          </a:p>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16" name="Rectangle 15">
            <a:extLst>
              <a:ext uri="{FF2B5EF4-FFF2-40B4-BE49-F238E27FC236}">
                <a16:creationId xmlns:a16="http://schemas.microsoft.com/office/drawing/2014/main" id="{4193C90A-50FD-4ECC-8371-AA6D64B52595}"/>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17" name="Straight Arrow Connector 16">
            <a:extLst>
              <a:ext uri="{FF2B5EF4-FFF2-40B4-BE49-F238E27FC236}">
                <a16:creationId xmlns:a16="http://schemas.microsoft.com/office/drawing/2014/main" id="{1F3275E2-9E35-47E7-B3D6-12034B9B98D5}"/>
              </a:ext>
            </a:extLst>
          </p:cNvPr>
          <p:cNvCxnSpPr>
            <a:stCxn id="16" idx="0"/>
            <a:endCxn id="12" idx="1"/>
          </p:cNvCxnSpPr>
          <p:nvPr/>
        </p:nvCxnSpPr>
        <p:spPr>
          <a:xfrm flipV="1">
            <a:off x="940018" y="2125159"/>
            <a:ext cx="822976" cy="215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54237E-0A6D-4570-908C-931B64901C39}"/>
              </a:ext>
            </a:extLst>
          </p:cNvPr>
          <p:cNvCxnSpPr>
            <a:cxnSpLocks/>
            <a:stCxn id="16"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32A75-7531-4AFF-95E9-14960C06EEE1}"/>
              </a:ext>
            </a:extLst>
          </p:cNvPr>
          <p:cNvCxnSpPr>
            <a:cxnSpLocks/>
            <a:stCxn id="16"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4A6ECF-60BB-427B-8D64-D67379AE8AEB}"/>
              </a:ext>
            </a:extLst>
          </p:cNvPr>
          <p:cNvSpPr/>
          <p:nvPr/>
        </p:nvSpPr>
        <p:spPr>
          <a:xfrm>
            <a:off x="3256762" y="198878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7" name="Rectangle 26">
            <a:extLst>
              <a:ext uri="{FF2B5EF4-FFF2-40B4-BE49-F238E27FC236}">
                <a16:creationId xmlns:a16="http://schemas.microsoft.com/office/drawing/2014/main" id="{97BD7AB6-2C5E-4217-8966-2C68AB76F579}"/>
              </a:ext>
            </a:extLst>
          </p:cNvPr>
          <p:cNvSpPr/>
          <p:nvPr/>
        </p:nvSpPr>
        <p:spPr>
          <a:xfrm>
            <a:off x="3106168" y="880844"/>
            <a:ext cx="4399532" cy="83846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Cheaper </a:t>
            </a:r>
          </a:p>
          <a:p>
            <a:pPr algn="ctr"/>
            <a:r>
              <a:rPr lang="en-CA" dirty="0">
                <a:solidFill>
                  <a:schemeClr val="tx1"/>
                </a:solidFill>
                <a:latin typeface="Times New Roman" panose="02020603050405020304" pitchFamily="18" charset="0"/>
                <a:cs typeface="Times New Roman" panose="02020603050405020304" pitchFamily="18" charset="0"/>
              </a:rPr>
              <a:t>Commodity Hardware</a:t>
            </a:r>
          </a:p>
          <a:p>
            <a:pPr algn="ctr"/>
            <a:r>
              <a:rPr lang="en-CA" dirty="0">
                <a:solidFill>
                  <a:schemeClr val="tx1"/>
                </a:solidFill>
                <a:latin typeface="Times New Roman" panose="02020603050405020304" pitchFamily="18" charset="0"/>
                <a:cs typeface="Times New Roman" panose="02020603050405020304" pitchFamily="18" charset="0"/>
              </a:rPr>
              <a:t>Data precious</a:t>
            </a:r>
          </a:p>
        </p:txBody>
      </p:sp>
      <p:sp>
        <p:nvSpPr>
          <p:cNvPr id="28" name="Rectangle 27">
            <a:extLst>
              <a:ext uri="{FF2B5EF4-FFF2-40B4-BE49-F238E27FC236}">
                <a16:creationId xmlns:a16="http://schemas.microsoft.com/office/drawing/2014/main" id="{E84B4EB6-7C0F-4981-AB4E-704FA7572472}"/>
              </a:ext>
            </a:extLst>
          </p:cNvPr>
          <p:cNvSpPr/>
          <p:nvPr/>
        </p:nvSpPr>
        <p:spPr>
          <a:xfrm>
            <a:off x="3256762" y="2379659"/>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0" name="Rectangle 29">
            <a:extLst>
              <a:ext uri="{FF2B5EF4-FFF2-40B4-BE49-F238E27FC236}">
                <a16:creationId xmlns:a16="http://schemas.microsoft.com/office/drawing/2014/main" id="{7F6CE5E7-BC82-4D4E-8CDF-FF8716192D60}"/>
              </a:ext>
            </a:extLst>
          </p:cNvPr>
          <p:cNvSpPr/>
          <p:nvPr/>
        </p:nvSpPr>
        <p:spPr>
          <a:xfrm>
            <a:off x="4986897" y="198878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31" name="Rectangle 30">
            <a:extLst>
              <a:ext uri="{FF2B5EF4-FFF2-40B4-BE49-F238E27FC236}">
                <a16:creationId xmlns:a16="http://schemas.microsoft.com/office/drawing/2014/main" id="{6B51C449-B714-42CB-A97B-EB9EC1E7C6E2}"/>
              </a:ext>
            </a:extLst>
          </p:cNvPr>
          <p:cNvSpPr/>
          <p:nvPr/>
        </p:nvSpPr>
        <p:spPr>
          <a:xfrm>
            <a:off x="4982162" y="2436299"/>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781E8775-6FCA-49F5-AE2C-00E40B9D08D8}"/>
              </a:ext>
            </a:extLst>
          </p:cNvPr>
          <p:cNvSpPr/>
          <p:nvPr/>
        </p:nvSpPr>
        <p:spPr>
          <a:xfrm>
            <a:off x="5002878" y="2866724"/>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33" name="Rectangle 32">
            <a:extLst>
              <a:ext uri="{FF2B5EF4-FFF2-40B4-BE49-F238E27FC236}">
                <a16:creationId xmlns:a16="http://schemas.microsoft.com/office/drawing/2014/main" id="{4523BBE8-23AB-438A-8529-ED8A3F6E6637}"/>
              </a:ext>
            </a:extLst>
          </p:cNvPr>
          <p:cNvSpPr/>
          <p:nvPr/>
        </p:nvSpPr>
        <p:spPr>
          <a:xfrm>
            <a:off x="6544605" y="1982095"/>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34" name="Rectangle 33">
            <a:extLst>
              <a:ext uri="{FF2B5EF4-FFF2-40B4-BE49-F238E27FC236}">
                <a16:creationId xmlns:a16="http://schemas.microsoft.com/office/drawing/2014/main" id="{13DCAD00-1BCB-474A-BCBE-9CA1442911AE}"/>
              </a:ext>
            </a:extLst>
          </p:cNvPr>
          <p:cNvSpPr/>
          <p:nvPr/>
        </p:nvSpPr>
        <p:spPr>
          <a:xfrm>
            <a:off x="6567580" y="2420128"/>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B195F03E-890B-4F0D-881F-A6A65786D07B}"/>
              </a:ext>
            </a:extLst>
          </p:cNvPr>
          <p:cNvSpPr/>
          <p:nvPr/>
        </p:nvSpPr>
        <p:spPr>
          <a:xfrm>
            <a:off x="8387363" y="1982094"/>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36" name="Rectangle 35">
            <a:extLst>
              <a:ext uri="{FF2B5EF4-FFF2-40B4-BE49-F238E27FC236}">
                <a16:creationId xmlns:a16="http://schemas.microsoft.com/office/drawing/2014/main" id="{3B482718-2AE6-4874-9164-7BC5B3FD115B}"/>
              </a:ext>
            </a:extLst>
          </p:cNvPr>
          <p:cNvSpPr/>
          <p:nvPr/>
        </p:nvSpPr>
        <p:spPr>
          <a:xfrm>
            <a:off x="8396888" y="2454581"/>
            <a:ext cx="557120" cy="28612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6" name="Multiplication Sign 5">
            <a:extLst>
              <a:ext uri="{FF2B5EF4-FFF2-40B4-BE49-F238E27FC236}">
                <a16:creationId xmlns:a16="http://schemas.microsoft.com/office/drawing/2014/main" id="{AE99D598-0C0D-4774-8570-8708B8DCE209}"/>
              </a:ext>
            </a:extLst>
          </p:cNvPr>
          <p:cNvSpPr/>
          <p:nvPr/>
        </p:nvSpPr>
        <p:spPr>
          <a:xfrm>
            <a:off x="5147094" y="1938926"/>
            <a:ext cx="1113838" cy="1371094"/>
          </a:xfrm>
          <a:prstGeom prst="mathMultiply">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7759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Data Center </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057774"/>
            <a:ext cx="11743769" cy="1670231"/>
          </a:xfrm>
        </p:spPr>
        <p:txBody>
          <a:bodyPr>
            <a:normAutofit/>
          </a:bodyPr>
          <a:lstStyle/>
          <a:p>
            <a:r>
              <a:rPr lang="en-CA" sz="2000" dirty="0">
                <a:latin typeface="Times New Roman" panose="02020603050405020304" pitchFamily="18" charset="0"/>
                <a:cs typeface="Times New Roman" panose="02020603050405020304" pitchFamily="18" charset="0"/>
              </a:rPr>
              <a:t>Lets talk a bout one rack (14 machine)</a:t>
            </a:r>
          </a:p>
          <a:p>
            <a:r>
              <a:rPr lang="en-CA" sz="2000" dirty="0">
                <a:latin typeface="Times New Roman" panose="02020603050405020304" pitchFamily="18" charset="0"/>
                <a:cs typeface="Times New Roman" panose="02020603050405020304" pitchFamily="18" charset="0"/>
              </a:rPr>
              <a:t>Similar to the 2</a:t>
            </a:r>
            <a:r>
              <a:rPr lang="en-CA" sz="2000" baseline="30000" dirty="0">
                <a:latin typeface="Times New Roman" panose="02020603050405020304" pitchFamily="18" charset="0"/>
                <a:cs typeface="Times New Roman" panose="02020603050405020304" pitchFamily="18" charset="0"/>
              </a:rPr>
              <a:t>nd</a:t>
            </a:r>
            <a:r>
              <a:rPr lang="en-CA" sz="2000" dirty="0">
                <a:latin typeface="Times New Roman" panose="02020603050405020304" pitchFamily="18" charset="0"/>
                <a:cs typeface="Times New Roman" panose="02020603050405020304" pitchFamily="18" charset="0"/>
              </a:rPr>
              <a:t> rack and so on.</a:t>
            </a:r>
          </a:p>
        </p:txBody>
      </p:sp>
      <p:pic>
        <p:nvPicPr>
          <p:cNvPr id="5" name="Picture 4">
            <a:extLst>
              <a:ext uri="{FF2B5EF4-FFF2-40B4-BE49-F238E27FC236}">
                <a16:creationId xmlns:a16="http://schemas.microsoft.com/office/drawing/2014/main" id="{E4F0A431-33E3-4E32-825E-E8C85F18D85E}"/>
              </a:ext>
            </a:extLst>
          </p:cNvPr>
          <p:cNvPicPr>
            <a:picLocks noChangeAspect="1"/>
          </p:cNvPicPr>
          <p:nvPr/>
        </p:nvPicPr>
        <p:blipFill>
          <a:blip r:embed="rId2"/>
          <a:stretch>
            <a:fillRect/>
          </a:stretch>
        </p:blipFill>
        <p:spPr>
          <a:xfrm>
            <a:off x="193766" y="880845"/>
            <a:ext cx="5248872" cy="2986306"/>
          </a:xfrm>
          <a:prstGeom prst="rect">
            <a:avLst/>
          </a:prstGeom>
        </p:spPr>
      </p:pic>
      <p:pic>
        <p:nvPicPr>
          <p:cNvPr id="6" name="Picture 5">
            <a:extLst>
              <a:ext uri="{FF2B5EF4-FFF2-40B4-BE49-F238E27FC236}">
                <a16:creationId xmlns:a16="http://schemas.microsoft.com/office/drawing/2014/main" id="{DFAB4A8C-02A7-4727-ABB6-F6AC7336F896}"/>
              </a:ext>
            </a:extLst>
          </p:cNvPr>
          <p:cNvPicPr>
            <a:picLocks noChangeAspect="1"/>
          </p:cNvPicPr>
          <p:nvPr/>
        </p:nvPicPr>
        <p:blipFill>
          <a:blip r:embed="rId3"/>
          <a:stretch>
            <a:fillRect/>
          </a:stretch>
        </p:blipFill>
        <p:spPr>
          <a:xfrm>
            <a:off x="5442638" y="3028949"/>
            <a:ext cx="5841206" cy="2124075"/>
          </a:xfrm>
          <a:prstGeom prst="rect">
            <a:avLst/>
          </a:prstGeom>
        </p:spPr>
      </p:pic>
    </p:spTree>
    <p:extLst>
      <p:ext uri="{BB962C8B-B14F-4D97-AF65-F5344CB8AC3E}">
        <p14:creationId xmlns:p14="http://schemas.microsoft.com/office/powerpoint/2010/main" val="245711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3 Rack 12 Node cluster</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11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3 Rack 12 Node cluster</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Tree>
    <p:extLst>
      <p:ext uri="{BB962C8B-B14F-4D97-AF65-F5344CB8AC3E}">
        <p14:creationId xmlns:p14="http://schemas.microsoft.com/office/powerpoint/2010/main" val="421412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3 Rack 12 Node cluster</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208455" y="3717937"/>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Tree>
    <p:extLst>
      <p:ext uri="{BB962C8B-B14F-4D97-AF65-F5344CB8AC3E}">
        <p14:creationId xmlns:p14="http://schemas.microsoft.com/office/powerpoint/2010/main" val="2618579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3 Rack 12 Node cluster</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208455" y="3717937"/>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185888" y="458075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Tree>
    <p:extLst>
      <p:ext uri="{BB962C8B-B14F-4D97-AF65-F5344CB8AC3E}">
        <p14:creationId xmlns:p14="http://schemas.microsoft.com/office/powerpoint/2010/main" val="363388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If I lose one machine I still have our data available in other machine </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208455" y="3717937"/>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185888" y="458075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6" name="Multiplication Sign 35">
            <a:extLst>
              <a:ext uri="{FF2B5EF4-FFF2-40B4-BE49-F238E27FC236}">
                <a16:creationId xmlns:a16="http://schemas.microsoft.com/office/drawing/2014/main" id="{18DCCC73-3AAD-4A45-9288-F75F2E1D8AC5}"/>
              </a:ext>
            </a:extLst>
          </p:cNvPr>
          <p:cNvSpPr/>
          <p:nvPr/>
        </p:nvSpPr>
        <p:spPr>
          <a:xfrm>
            <a:off x="6397888" y="2524329"/>
            <a:ext cx="949471" cy="407778"/>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700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If I lose one rack I still have our data available in other machine or rack </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208455" y="3717937"/>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185888" y="458075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6" name="Multiplication Sign 35">
            <a:extLst>
              <a:ext uri="{FF2B5EF4-FFF2-40B4-BE49-F238E27FC236}">
                <a16:creationId xmlns:a16="http://schemas.microsoft.com/office/drawing/2014/main" id="{18DCCC73-3AAD-4A45-9288-F75F2E1D8AC5}"/>
              </a:ext>
            </a:extLst>
          </p:cNvPr>
          <p:cNvSpPr/>
          <p:nvPr/>
        </p:nvSpPr>
        <p:spPr>
          <a:xfrm>
            <a:off x="6397887" y="1190625"/>
            <a:ext cx="1403087" cy="4391025"/>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0203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Intra rack communication</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What about if I copy in one rack each Data block  ? Do you think it make sense ?   Yes but we are not using it.</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9013006" y="1775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3251115" y="275494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3373523" y="376068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6" name="Multiplication Sign 35">
            <a:extLst>
              <a:ext uri="{FF2B5EF4-FFF2-40B4-BE49-F238E27FC236}">
                <a16:creationId xmlns:a16="http://schemas.microsoft.com/office/drawing/2014/main" id="{18DCCC73-3AAD-4A45-9288-F75F2E1D8AC5}"/>
              </a:ext>
            </a:extLst>
          </p:cNvPr>
          <p:cNvSpPr/>
          <p:nvPr/>
        </p:nvSpPr>
        <p:spPr>
          <a:xfrm>
            <a:off x="6300513" y="1290882"/>
            <a:ext cx="1403087" cy="4391025"/>
          </a:xfrm>
          <a:prstGeom prst="mathMultiply">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016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24B0-C437-425A-8DB6-4BBBE5CBB6C8}"/>
              </a:ext>
            </a:extLst>
          </p:cNvPr>
          <p:cNvSpPr>
            <a:spLocks noGrp="1"/>
          </p:cNvSpPr>
          <p:nvPr>
            <p:ph type="title"/>
          </p:nvPr>
        </p:nvSpPr>
        <p:spPr>
          <a:xfrm>
            <a:off x="225803" y="138622"/>
            <a:ext cx="11837566" cy="968725"/>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Big Data</a:t>
            </a:r>
          </a:p>
        </p:txBody>
      </p:sp>
      <p:sp>
        <p:nvSpPr>
          <p:cNvPr id="3" name="Content Placeholder 2">
            <a:extLst>
              <a:ext uri="{FF2B5EF4-FFF2-40B4-BE49-F238E27FC236}">
                <a16:creationId xmlns:a16="http://schemas.microsoft.com/office/drawing/2014/main" id="{7158CCD6-8263-4452-8FB8-55F6DB88FDC8}"/>
              </a:ext>
            </a:extLst>
          </p:cNvPr>
          <p:cNvSpPr>
            <a:spLocks noGrp="1"/>
          </p:cNvSpPr>
          <p:nvPr>
            <p:ph idx="1"/>
          </p:nvPr>
        </p:nvSpPr>
        <p:spPr>
          <a:xfrm>
            <a:off x="225802" y="1253330"/>
            <a:ext cx="11837565" cy="5466047"/>
          </a:xfrm>
        </p:spPr>
        <p:txBody>
          <a:bodyPr>
            <a:normAutofit/>
          </a:bodyPr>
          <a:lstStyle/>
          <a:p>
            <a:r>
              <a:rPr lang="en-CA" sz="2000" dirty="0">
                <a:latin typeface="Times New Roman" panose="02020603050405020304" pitchFamily="18" charset="0"/>
                <a:cs typeface="Times New Roman" panose="02020603050405020304" pitchFamily="18" charset="0"/>
              </a:rPr>
              <a:t>Banks regulator</a:t>
            </a:r>
          </a:p>
          <a:p>
            <a:r>
              <a:rPr lang="en-CA" sz="2000" dirty="0">
                <a:latin typeface="Times New Roman" panose="02020603050405020304" pitchFamily="18" charset="0"/>
                <a:cs typeface="Times New Roman" panose="02020603050405020304" pitchFamily="18" charset="0"/>
              </a:rPr>
              <a:t>Trades with US</a:t>
            </a:r>
          </a:p>
          <a:p>
            <a:r>
              <a:rPr lang="en-CA" sz="2000" dirty="0">
                <a:latin typeface="Times New Roman" panose="02020603050405020304" pitchFamily="18" charset="0"/>
                <a:cs typeface="Times New Roman" panose="02020603050405020304" pitchFamily="18" charset="0"/>
              </a:rPr>
              <a:t>Banks do 100 M trades a day * 10 years .What are the challenges ?</a:t>
            </a:r>
          </a:p>
          <a:p>
            <a:r>
              <a:rPr lang="en-CA" sz="2000" dirty="0">
                <a:latin typeface="Times New Roman" panose="02020603050405020304" pitchFamily="18" charset="0"/>
                <a:cs typeface="Times New Roman" panose="02020603050405020304" pitchFamily="18" charset="0"/>
              </a:rPr>
              <a:t>Storing the data (text) each message around 2kb of data so it will be  50 -60 GB of data per day</a:t>
            </a:r>
          </a:p>
          <a:p>
            <a:r>
              <a:rPr lang="en-CA" sz="2000" dirty="0">
                <a:latin typeface="Times New Roman" panose="02020603050405020304" pitchFamily="18" charset="0"/>
                <a:cs typeface="Times New Roman" panose="02020603050405020304" pitchFamily="18" charset="0"/>
              </a:rPr>
              <a:t>In a month :1500 GB (~ 1.5 TB) </a:t>
            </a:r>
          </a:p>
          <a:p>
            <a:r>
              <a:rPr lang="en-CA" sz="2000" dirty="0">
                <a:latin typeface="Times New Roman" panose="02020603050405020304" pitchFamily="18" charset="0"/>
                <a:cs typeface="Times New Roman" panose="02020603050405020304" pitchFamily="18" charset="0"/>
              </a:rPr>
              <a:t>In a year (~ 18 TB)</a:t>
            </a:r>
          </a:p>
          <a:p>
            <a:r>
              <a:rPr lang="en-CA" sz="2000" dirty="0">
                <a:latin typeface="Times New Roman" panose="02020603050405020304" pitchFamily="18" charset="0"/>
                <a:cs typeface="Times New Roman" panose="02020603050405020304" pitchFamily="18" charset="0"/>
              </a:rPr>
              <a:t>In 10 years (~180 TB)</a:t>
            </a:r>
          </a:p>
          <a:p>
            <a:r>
              <a:rPr lang="en-CA" sz="2000" dirty="0">
                <a:latin typeface="Times New Roman" panose="02020603050405020304" pitchFamily="18" charset="0"/>
                <a:cs typeface="Times New Roman" panose="02020603050405020304" pitchFamily="18" charset="0"/>
              </a:rPr>
              <a:t>There are many data center can store 180 TB of data but what about fetching a data </a:t>
            </a:r>
          </a:p>
          <a:p>
            <a:r>
              <a:rPr lang="en-CA" sz="2000" dirty="0">
                <a:latin typeface="Times New Roman" panose="02020603050405020304" pitchFamily="18" charset="0"/>
                <a:cs typeface="Times New Roman" panose="02020603050405020304" pitchFamily="18" charset="0"/>
              </a:rPr>
              <a:t>Big Data is Any amount of data when your traditional system can not store and process the data.</a:t>
            </a:r>
          </a:p>
          <a:p>
            <a:r>
              <a:rPr lang="en-CA" sz="2000" dirty="0" err="1">
                <a:latin typeface="Times New Roman" panose="02020603050405020304" pitchFamily="18" charset="0"/>
                <a:cs typeface="Times New Roman" panose="02020603050405020304" pitchFamily="18" charset="0"/>
              </a:rPr>
              <a:t>i.e</a:t>
            </a:r>
            <a:r>
              <a:rPr lang="en-CA" sz="2000" dirty="0">
                <a:latin typeface="Times New Roman" panose="02020603050405020304" pitchFamily="18" charset="0"/>
                <a:cs typeface="Times New Roman" panose="02020603050405020304" pitchFamily="18" charset="0"/>
              </a:rPr>
              <a:t> 10 GB for a  table (select *from Table1) ? 40 second</a:t>
            </a:r>
          </a:p>
          <a:p>
            <a:r>
              <a:rPr lang="en-CA" sz="2000" dirty="0">
                <a:latin typeface="Times New Roman" panose="02020603050405020304" pitchFamily="18" charset="0"/>
                <a:cs typeface="Times New Roman" panose="02020603050405020304" pitchFamily="18" charset="0"/>
              </a:rPr>
              <a:t>Select few columns(5 columns) ? 5 minutes</a:t>
            </a:r>
          </a:p>
          <a:p>
            <a:r>
              <a:rPr lang="en-CA" sz="2000" dirty="0">
                <a:latin typeface="Times New Roman" panose="02020603050405020304" pitchFamily="18" charset="0"/>
                <a:cs typeface="Times New Roman" panose="02020603050405020304" pitchFamily="18" charset="0"/>
              </a:rPr>
              <a:t>Now put the condition (like where ) ? Around 45 minutes</a:t>
            </a:r>
          </a:p>
          <a:p>
            <a:r>
              <a:rPr lang="en-CA" sz="2000" dirty="0">
                <a:latin typeface="Times New Roman" panose="02020603050405020304" pitchFamily="18" charset="0"/>
                <a:cs typeface="Times New Roman" panose="02020603050405020304" pitchFamily="18" charset="0"/>
              </a:rPr>
              <a:t>Just think a bout 180 TB of data ? It takes Months .In another way its impossible</a:t>
            </a:r>
          </a:p>
        </p:txBody>
      </p:sp>
    </p:spTree>
    <p:extLst>
      <p:ext uri="{BB962C8B-B14F-4D97-AF65-F5344CB8AC3E}">
        <p14:creationId xmlns:p14="http://schemas.microsoft.com/office/powerpoint/2010/main" val="698347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INTER RACK Communication</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endParaRPr>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9013006" y="1775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3251115" y="275494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3373523" y="376068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6" name="Multiplication Sign 35">
            <a:extLst>
              <a:ext uri="{FF2B5EF4-FFF2-40B4-BE49-F238E27FC236}">
                <a16:creationId xmlns:a16="http://schemas.microsoft.com/office/drawing/2014/main" id="{18DCCC73-3AAD-4A45-9288-F75F2E1D8AC5}"/>
              </a:ext>
            </a:extLst>
          </p:cNvPr>
          <p:cNvSpPr/>
          <p:nvPr/>
        </p:nvSpPr>
        <p:spPr>
          <a:xfrm>
            <a:off x="6300513" y="1290882"/>
            <a:ext cx="1403087" cy="4391025"/>
          </a:xfrm>
          <a:prstGeom prst="mathMultiply">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2FD4F7D2-B900-47D4-87CB-495724FA4ABF}"/>
              </a:ext>
            </a:extLst>
          </p:cNvPr>
          <p:cNvSpPr/>
          <p:nvPr/>
        </p:nvSpPr>
        <p:spPr>
          <a:xfrm>
            <a:off x="3139669" y="842268"/>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     Switch </a:t>
            </a:r>
          </a:p>
        </p:txBody>
      </p:sp>
      <p:sp>
        <p:nvSpPr>
          <p:cNvPr id="38" name="Rectangle 37">
            <a:extLst>
              <a:ext uri="{FF2B5EF4-FFF2-40B4-BE49-F238E27FC236}">
                <a16:creationId xmlns:a16="http://schemas.microsoft.com/office/drawing/2014/main" id="{268E5F1C-D157-4D4D-8117-5E1B84313EF6}"/>
              </a:ext>
            </a:extLst>
          </p:cNvPr>
          <p:cNvSpPr/>
          <p:nvPr/>
        </p:nvSpPr>
        <p:spPr>
          <a:xfrm>
            <a:off x="6097182" y="842268"/>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     Switch </a:t>
            </a:r>
          </a:p>
        </p:txBody>
      </p:sp>
      <p:sp>
        <p:nvSpPr>
          <p:cNvPr id="39" name="Rectangle 38">
            <a:extLst>
              <a:ext uri="{FF2B5EF4-FFF2-40B4-BE49-F238E27FC236}">
                <a16:creationId xmlns:a16="http://schemas.microsoft.com/office/drawing/2014/main" id="{2BFB56F9-0713-4480-8351-784B7AC04CAD}"/>
              </a:ext>
            </a:extLst>
          </p:cNvPr>
          <p:cNvSpPr/>
          <p:nvPr/>
        </p:nvSpPr>
        <p:spPr>
          <a:xfrm>
            <a:off x="8878525" y="869522"/>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     Switch </a:t>
            </a:r>
          </a:p>
        </p:txBody>
      </p:sp>
    </p:spTree>
    <p:extLst>
      <p:ext uri="{BB962C8B-B14F-4D97-AF65-F5344CB8AC3E}">
        <p14:creationId xmlns:p14="http://schemas.microsoft.com/office/powerpoint/2010/main" val="320001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Metadata</a:t>
            </a: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endParaRPr>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3974823"/>
            <a:ext cx="2743965" cy="14639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This is not my data </a:t>
            </a:r>
          </a:p>
          <a:p>
            <a:pPr algn="ctr"/>
            <a:r>
              <a:rPr lang="en-CA" sz="1200" dirty="0">
                <a:solidFill>
                  <a:schemeClr val="tx1"/>
                </a:solidFill>
                <a:latin typeface="Times New Roman" panose="02020603050405020304" pitchFamily="18" charset="0"/>
                <a:cs typeface="Times New Roman" panose="02020603050405020304" pitchFamily="18" charset="0"/>
              </a:rPr>
              <a:t>Information about my data </a:t>
            </a:r>
          </a:p>
          <a:p>
            <a:pPr algn="ctr"/>
            <a:r>
              <a:rPr lang="en-CA" sz="1200" dirty="0">
                <a:solidFill>
                  <a:schemeClr val="tx1"/>
                </a:solidFill>
                <a:latin typeface="Times New Roman" panose="02020603050405020304" pitchFamily="18" charset="0"/>
                <a:cs typeface="Times New Roman" panose="02020603050405020304" pitchFamily="18" charset="0"/>
              </a:rPr>
              <a:t>B1 ,B2,B3</a:t>
            </a:r>
          </a:p>
          <a:p>
            <a:pPr algn="ctr"/>
            <a:r>
              <a:rPr lang="en-CA" sz="1200" dirty="0">
                <a:solidFill>
                  <a:schemeClr val="tx1"/>
                </a:solidFill>
                <a:latin typeface="Times New Roman" panose="02020603050405020304" pitchFamily="18" charset="0"/>
                <a:cs typeface="Times New Roman" panose="02020603050405020304" pitchFamily="18" charset="0"/>
              </a:rPr>
              <a:t>B1 :Machine 1,6,9</a:t>
            </a:r>
          </a:p>
          <a:p>
            <a:pPr algn="ctr"/>
            <a:r>
              <a:rPr lang="en-CA" sz="1200" dirty="0">
                <a:solidFill>
                  <a:schemeClr val="tx1"/>
                </a:solidFill>
                <a:latin typeface="Times New Roman" panose="02020603050405020304" pitchFamily="18" charset="0"/>
                <a:cs typeface="Times New Roman" panose="02020603050405020304" pitchFamily="18" charset="0"/>
              </a:rPr>
              <a:t>B2 :   2,6,10</a:t>
            </a:r>
          </a:p>
          <a:p>
            <a:pPr algn="ctr"/>
            <a:r>
              <a:rPr lang="en-CA" sz="1200" dirty="0">
                <a:solidFill>
                  <a:schemeClr val="tx1"/>
                </a:solidFill>
                <a:latin typeface="Times New Roman" panose="02020603050405020304" pitchFamily="18" charset="0"/>
                <a:cs typeface="Times New Roman" panose="02020603050405020304" pitchFamily="18" charset="0"/>
              </a:rPr>
              <a:t>B3 :3,6,11</a:t>
            </a:r>
            <a:endParaRPr lang="en-CA"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9013006" y="1775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3251115" y="275494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3373523" y="376068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40" name="Rectangle 39">
            <a:extLst>
              <a:ext uri="{FF2B5EF4-FFF2-40B4-BE49-F238E27FC236}">
                <a16:creationId xmlns:a16="http://schemas.microsoft.com/office/drawing/2014/main" id="{A99ADF5A-EB68-4B2A-AFB2-C5F3D31B1695}"/>
              </a:ext>
            </a:extLst>
          </p:cNvPr>
          <p:cNvSpPr/>
          <p:nvPr/>
        </p:nvSpPr>
        <p:spPr>
          <a:xfrm>
            <a:off x="44735" y="3974823"/>
            <a:ext cx="1014287"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Tree>
    <p:extLst>
      <p:ext uri="{BB962C8B-B14F-4D97-AF65-F5344CB8AC3E}">
        <p14:creationId xmlns:p14="http://schemas.microsoft.com/office/powerpoint/2010/main" val="41217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38" y="163926"/>
            <a:ext cx="10515600" cy="868764"/>
          </a:xfrm>
        </p:spPr>
        <p:txBody>
          <a:bodyPr/>
          <a:lstStyle/>
          <a:p>
            <a:r>
              <a:rPr lang="en-US" sz="3600" dirty="0">
                <a:solidFill>
                  <a:srgbClr val="FF0000"/>
                </a:solidFill>
                <a:latin typeface="Times New Roman" panose="02020603050405020304" pitchFamily="18" charset="0"/>
                <a:cs typeface="Times New Roman" panose="02020603050405020304" pitchFamily="18" charset="0"/>
              </a:rPr>
              <a:t>Hadoop Architecture v1.x</a:t>
            </a:r>
          </a:p>
        </p:txBody>
      </p:sp>
      <p:pic>
        <p:nvPicPr>
          <p:cNvPr id="6" name="Content Placeholder 5" descr="HDFS 1.x Architecture.jpg"/>
          <p:cNvPicPr>
            <a:picLocks noGrp="1" noChangeAspect="1"/>
          </p:cNvPicPr>
          <p:nvPr>
            <p:ph idx="1"/>
          </p:nvPr>
        </p:nvPicPr>
        <p:blipFill>
          <a:blip r:embed="rId3">
            <a:extLst>
              <a:ext uri="{28A0092B-C50C-407E-A947-70E740481C1C}">
                <a14:useLocalDpi xmlns:a14="http://schemas.microsoft.com/office/drawing/2010/main" val="0"/>
              </a:ext>
            </a:extLst>
          </a:blip>
          <a:srcRect t="-13255" b="-13255"/>
          <a:stretch>
            <a:fillRect/>
          </a:stretch>
        </p:blipFill>
        <p:spPr>
          <a:xfrm>
            <a:off x="1658038" y="1032690"/>
            <a:ext cx="7620000" cy="4800600"/>
          </a:xfrm>
        </p:spPr>
      </p:pic>
    </p:spTree>
    <p:extLst>
      <p:ext uri="{BB962C8B-B14F-4D97-AF65-F5344CB8AC3E}">
        <p14:creationId xmlns:p14="http://schemas.microsoft.com/office/powerpoint/2010/main" val="252573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Master vs Slave </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fontScale="92500"/>
          </a:bodyPr>
          <a:lstStyle/>
          <a:p>
            <a:r>
              <a:rPr lang="en-CA" sz="2000" dirty="0">
                <a:latin typeface="Times New Roman" panose="02020603050405020304" pitchFamily="18" charset="0"/>
                <a:cs typeface="Times New Roman" panose="02020603050405020304" pitchFamily="18" charset="0"/>
              </a:rPr>
              <a:t>Master Machine vs slave machine</a:t>
            </a:r>
          </a:p>
          <a:p>
            <a:r>
              <a:rPr lang="en-CA" sz="2000" dirty="0">
                <a:latin typeface="Times New Roman" panose="02020603050405020304" pitchFamily="18" charset="0"/>
                <a:cs typeface="Times New Roman" panose="02020603050405020304" pitchFamily="18" charset="0"/>
              </a:rPr>
              <a:t>Process (NameNode) </a:t>
            </a:r>
          </a:p>
          <a:p>
            <a:r>
              <a:rPr lang="en-CA" sz="2000" dirty="0">
                <a:latin typeface="Times New Roman" panose="02020603050405020304" pitchFamily="18" charset="0"/>
                <a:cs typeface="Times New Roman" panose="02020603050405020304" pitchFamily="18" charset="0"/>
              </a:rPr>
              <a:t>We do not save the Metadata in the commodity HW (Bank account info is lost but my money (data) is available)</a:t>
            </a:r>
          </a:p>
        </p:txBody>
      </p:sp>
      <p:sp>
        <p:nvSpPr>
          <p:cNvPr id="4" name="Flowchart: Connector 3">
            <a:extLst>
              <a:ext uri="{FF2B5EF4-FFF2-40B4-BE49-F238E27FC236}">
                <a16:creationId xmlns:a16="http://schemas.microsoft.com/office/drawing/2014/main" id="{992C4FB1-F6E2-470E-89BE-A86FAA359410}"/>
              </a:ext>
            </a:extLst>
          </p:cNvPr>
          <p:cNvSpPr/>
          <p:nvPr/>
        </p:nvSpPr>
        <p:spPr>
          <a:xfrm>
            <a:off x="4343400" y="14001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Times New Roman" panose="02020603050405020304" pitchFamily="18" charset="0"/>
                <a:cs typeface="Times New Roman" panose="02020603050405020304" pitchFamily="18" charset="0"/>
              </a:rPr>
              <a:t>Master </a:t>
            </a:r>
          </a:p>
          <a:p>
            <a:pPr algn="ctr"/>
            <a:r>
              <a:rPr lang="en-CA" sz="1600" dirty="0">
                <a:solidFill>
                  <a:schemeClr val="tx1"/>
                </a:solidFill>
                <a:latin typeface="Times New Roman" panose="02020603050405020304" pitchFamily="18" charset="0"/>
                <a:cs typeface="Times New Roman" panose="02020603050405020304" pitchFamily="18" charset="0"/>
              </a:rPr>
              <a:t>NameNode</a:t>
            </a:r>
          </a:p>
        </p:txBody>
      </p:sp>
      <p:sp>
        <p:nvSpPr>
          <p:cNvPr id="5" name="Flowchart: Connector 4">
            <a:extLst>
              <a:ext uri="{FF2B5EF4-FFF2-40B4-BE49-F238E27FC236}">
                <a16:creationId xmlns:a16="http://schemas.microsoft.com/office/drawing/2014/main" id="{2EF74A75-166D-457A-B127-911EFD13AA4C}"/>
              </a:ext>
            </a:extLst>
          </p:cNvPr>
          <p:cNvSpPr/>
          <p:nvPr/>
        </p:nvSpPr>
        <p:spPr>
          <a:xfrm>
            <a:off x="4484499"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6" name="Flowchart: Connector 5">
            <a:extLst>
              <a:ext uri="{FF2B5EF4-FFF2-40B4-BE49-F238E27FC236}">
                <a16:creationId xmlns:a16="http://schemas.microsoft.com/office/drawing/2014/main" id="{30A0D0D5-8277-467F-A95E-46DC40F4D01E}"/>
              </a:ext>
            </a:extLst>
          </p:cNvPr>
          <p:cNvSpPr/>
          <p:nvPr/>
        </p:nvSpPr>
        <p:spPr>
          <a:xfrm>
            <a:off x="788670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7" name="Flowchart: Connector 6">
            <a:extLst>
              <a:ext uri="{FF2B5EF4-FFF2-40B4-BE49-F238E27FC236}">
                <a16:creationId xmlns:a16="http://schemas.microsoft.com/office/drawing/2014/main" id="{E18FA975-4594-4C30-A402-8536989FEBAB}"/>
              </a:ext>
            </a:extLst>
          </p:cNvPr>
          <p:cNvSpPr/>
          <p:nvPr/>
        </p:nvSpPr>
        <p:spPr>
          <a:xfrm>
            <a:off x="97155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cxnSp>
        <p:nvCxnSpPr>
          <p:cNvPr id="9" name="Straight Arrow Connector 8">
            <a:extLst>
              <a:ext uri="{FF2B5EF4-FFF2-40B4-BE49-F238E27FC236}">
                <a16:creationId xmlns:a16="http://schemas.microsoft.com/office/drawing/2014/main" id="{ABED35B4-4B89-4C77-BF72-C8BBE0DB1C67}"/>
              </a:ext>
            </a:extLst>
          </p:cNvPr>
          <p:cNvCxnSpPr>
            <a:stCxn id="4" idx="2"/>
          </p:cNvCxnSpPr>
          <p:nvPr/>
        </p:nvCxnSpPr>
        <p:spPr>
          <a:xfrm flipH="1">
            <a:off x="2114550" y="2128838"/>
            <a:ext cx="2228850"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AEB8347-3C59-4F4C-8045-126A74A4170A}"/>
              </a:ext>
            </a:extLst>
          </p:cNvPr>
          <p:cNvCxnSpPr>
            <a:cxnSpLocks/>
            <a:stCxn id="4" idx="6"/>
            <a:endCxn id="6" idx="0"/>
          </p:cNvCxnSpPr>
          <p:nvPr/>
        </p:nvCxnSpPr>
        <p:spPr>
          <a:xfrm>
            <a:off x="5924550" y="2128838"/>
            <a:ext cx="2752725"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21053EE1-0780-433F-9BEF-FAADB1118AE0}"/>
              </a:ext>
            </a:extLst>
          </p:cNvPr>
          <p:cNvCxnSpPr>
            <a:cxnSpLocks/>
            <a:stCxn id="4" idx="4"/>
          </p:cNvCxnSpPr>
          <p:nvPr/>
        </p:nvCxnSpPr>
        <p:spPr>
          <a:xfrm>
            <a:off x="5133975" y="2857500"/>
            <a:ext cx="0" cy="6762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9736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Master</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Why RAM is required ?there might be multiple users asking for it.</a:t>
            </a:r>
          </a:p>
          <a:p>
            <a:r>
              <a:rPr lang="en-CA" sz="2000" dirty="0">
                <a:latin typeface="Times New Roman" panose="02020603050405020304" pitchFamily="18" charset="0"/>
                <a:cs typeface="Times New Roman" panose="02020603050405020304" pitchFamily="18" charset="0"/>
              </a:rPr>
              <a:t>NameNode is the process for taking care of </a:t>
            </a:r>
            <a:r>
              <a:rPr lang="en-CA" sz="2000" dirty="0" err="1">
                <a:latin typeface="Times New Roman" panose="02020603050405020304" pitchFamily="18" charset="0"/>
                <a:cs typeface="Times New Roman" panose="02020603050405020304" pitchFamily="18" charset="0"/>
              </a:rPr>
              <a:t>MetaData</a:t>
            </a:r>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7E5436-A977-48EF-8F4F-4D8E88E7A6AC}"/>
              </a:ext>
            </a:extLst>
          </p:cNvPr>
          <p:cNvSpPr/>
          <p:nvPr/>
        </p:nvSpPr>
        <p:spPr>
          <a:xfrm>
            <a:off x="3521360" y="1850748"/>
            <a:ext cx="5203540" cy="264505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High end Machine</a:t>
            </a:r>
          </a:p>
          <a:p>
            <a:pPr algn="ctr"/>
            <a:r>
              <a:rPr lang="en-CA" sz="2000" dirty="0">
                <a:solidFill>
                  <a:schemeClr val="tx1"/>
                </a:solidFill>
                <a:latin typeface="Times New Roman" panose="02020603050405020304" pitchFamily="18" charset="0"/>
                <a:cs typeface="Times New Roman" panose="02020603050405020304" pitchFamily="18" charset="0"/>
              </a:rPr>
              <a:t>All will be maintained by NameNode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645185" y="1965047"/>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Tree>
    <p:extLst>
      <p:ext uri="{BB962C8B-B14F-4D97-AF65-F5344CB8AC3E}">
        <p14:creationId xmlns:p14="http://schemas.microsoft.com/office/powerpoint/2010/main" val="155137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Master vs Slave </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Heartbeat will be sent Every 3 second from slave to master to say I am alive and ready to take your order </a:t>
            </a:r>
          </a:p>
          <a:p>
            <a:r>
              <a:rPr lang="en-CA" sz="2000" dirty="0">
                <a:latin typeface="Times New Roman" panose="02020603050405020304" pitchFamily="18" charset="0"/>
                <a:cs typeface="Times New Roman" panose="02020603050405020304" pitchFamily="18" charset="0"/>
              </a:rPr>
              <a:t>Block report is the information for each block available in each machine.</a:t>
            </a:r>
          </a:p>
        </p:txBody>
      </p:sp>
      <p:sp>
        <p:nvSpPr>
          <p:cNvPr id="4" name="Flowchart: Connector 3">
            <a:extLst>
              <a:ext uri="{FF2B5EF4-FFF2-40B4-BE49-F238E27FC236}">
                <a16:creationId xmlns:a16="http://schemas.microsoft.com/office/drawing/2014/main" id="{992C4FB1-F6E2-470E-89BE-A86FAA359410}"/>
              </a:ext>
            </a:extLst>
          </p:cNvPr>
          <p:cNvSpPr/>
          <p:nvPr/>
        </p:nvSpPr>
        <p:spPr>
          <a:xfrm>
            <a:off x="4343400" y="14001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Times New Roman" panose="02020603050405020304" pitchFamily="18" charset="0"/>
                <a:cs typeface="Times New Roman" panose="02020603050405020304" pitchFamily="18" charset="0"/>
              </a:rPr>
              <a:t>Master </a:t>
            </a:r>
          </a:p>
          <a:p>
            <a:pPr algn="ctr"/>
            <a:r>
              <a:rPr lang="en-CA" sz="1600" dirty="0">
                <a:solidFill>
                  <a:schemeClr val="tx1"/>
                </a:solidFill>
                <a:latin typeface="Times New Roman" panose="02020603050405020304" pitchFamily="18" charset="0"/>
                <a:cs typeface="Times New Roman" panose="02020603050405020304" pitchFamily="18" charset="0"/>
              </a:rPr>
              <a:t>NameNode</a:t>
            </a:r>
          </a:p>
        </p:txBody>
      </p:sp>
      <p:sp>
        <p:nvSpPr>
          <p:cNvPr id="5" name="Flowchart: Connector 4">
            <a:extLst>
              <a:ext uri="{FF2B5EF4-FFF2-40B4-BE49-F238E27FC236}">
                <a16:creationId xmlns:a16="http://schemas.microsoft.com/office/drawing/2014/main" id="{2EF74A75-166D-457A-B127-911EFD13AA4C}"/>
              </a:ext>
            </a:extLst>
          </p:cNvPr>
          <p:cNvSpPr/>
          <p:nvPr/>
        </p:nvSpPr>
        <p:spPr>
          <a:xfrm>
            <a:off x="4484499"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6" name="Flowchart: Connector 5">
            <a:extLst>
              <a:ext uri="{FF2B5EF4-FFF2-40B4-BE49-F238E27FC236}">
                <a16:creationId xmlns:a16="http://schemas.microsoft.com/office/drawing/2014/main" id="{30A0D0D5-8277-467F-A95E-46DC40F4D01E}"/>
              </a:ext>
            </a:extLst>
          </p:cNvPr>
          <p:cNvSpPr/>
          <p:nvPr/>
        </p:nvSpPr>
        <p:spPr>
          <a:xfrm>
            <a:off x="788670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7" name="Flowchart: Connector 6">
            <a:extLst>
              <a:ext uri="{FF2B5EF4-FFF2-40B4-BE49-F238E27FC236}">
                <a16:creationId xmlns:a16="http://schemas.microsoft.com/office/drawing/2014/main" id="{E18FA975-4594-4C30-A402-8536989FEBAB}"/>
              </a:ext>
            </a:extLst>
          </p:cNvPr>
          <p:cNvSpPr/>
          <p:nvPr/>
        </p:nvSpPr>
        <p:spPr>
          <a:xfrm>
            <a:off x="97155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cxnSp>
        <p:nvCxnSpPr>
          <p:cNvPr id="9" name="Straight Arrow Connector 8">
            <a:extLst>
              <a:ext uri="{FF2B5EF4-FFF2-40B4-BE49-F238E27FC236}">
                <a16:creationId xmlns:a16="http://schemas.microsoft.com/office/drawing/2014/main" id="{ABED35B4-4B89-4C77-BF72-C8BBE0DB1C67}"/>
              </a:ext>
            </a:extLst>
          </p:cNvPr>
          <p:cNvCxnSpPr>
            <a:stCxn id="4" idx="2"/>
          </p:cNvCxnSpPr>
          <p:nvPr/>
        </p:nvCxnSpPr>
        <p:spPr>
          <a:xfrm flipH="1">
            <a:off x="2114550" y="2128838"/>
            <a:ext cx="2228850"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AEB8347-3C59-4F4C-8045-126A74A4170A}"/>
              </a:ext>
            </a:extLst>
          </p:cNvPr>
          <p:cNvCxnSpPr>
            <a:cxnSpLocks/>
            <a:stCxn id="4" idx="6"/>
            <a:endCxn id="6" idx="0"/>
          </p:cNvCxnSpPr>
          <p:nvPr/>
        </p:nvCxnSpPr>
        <p:spPr>
          <a:xfrm>
            <a:off x="5924550" y="2128838"/>
            <a:ext cx="2752725"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21053EE1-0780-433F-9BEF-FAADB1118AE0}"/>
              </a:ext>
            </a:extLst>
          </p:cNvPr>
          <p:cNvCxnSpPr>
            <a:cxnSpLocks/>
            <a:stCxn id="4" idx="4"/>
          </p:cNvCxnSpPr>
          <p:nvPr/>
        </p:nvCxnSpPr>
        <p:spPr>
          <a:xfrm>
            <a:off x="5133975" y="2857500"/>
            <a:ext cx="0" cy="6762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32D755E-465E-4F22-B291-B69AB6372E8D}"/>
              </a:ext>
            </a:extLst>
          </p:cNvPr>
          <p:cNvCxnSpPr>
            <a:cxnSpLocks/>
            <a:stCxn id="7" idx="0"/>
          </p:cNvCxnSpPr>
          <p:nvPr/>
        </p:nvCxnSpPr>
        <p:spPr>
          <a:xfrm flipV="1">
            <a:off x="1762125" y="1914525"/>
            <a:ext cx="2581275" cy="1619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7C9E9E9F-27D2-4240-B3CD-F318417F4D99}"/>
              </a:ext>
            </a:extLst>
          </p:cNvPr>
          <p:cNvSpPr/>
          <p:nvPr/>
        </p:nvSpPr>
        <p:spPr>
          <a:xfrm rot="19645414">
            <a:off x="2395138" y="2315426"/>
            <a:ext cx="1082348"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Heartbeat</a:t>
            </a:r>
          </a:p>
        </p:txBody>
      </p:sp>
      <p:sp>
        <p:nvSpPr>
          <p:cNvPr id="16" name="Rectangle 15">
            <a:extLst>
              <a:ext uri="{FF2B5EF4-FFF2-40B4-BE49-F238E27FC236}">
                <a16:creationId xmlns:a16="http://schemas.microsoft.com/office/drawing/2014/main" id="{7287F494-5A24-4F54-AC95-6740C4BE2567}"/>
              </a:ext>
            </a:extLst>
          </p:cNvPr>
          <p:cNvSpPr/>
          <p:nvPr/>
        </p:nvSpPr>
        <p:spPr>
          <a:xfrm>
            <a:off x="7990431" y="900113"/>
            <a:ext cx="3641438" cy="14573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r>
              <a:rPr lang="en-CA" sz="2000" dirty="0">
                <a:solidFill>
                  <a:schemeClr val="tx1"/>
                </a:solidFill>
                <a:latin typeface="Times New Roman" panose="02020603050405020304" pitchFamily="18" charset="0"/>
                <a:cs typeface="Times New Roman" panose="02020603050405020304" pitchFamily="18" charset="0"/>
              </a:rPr>
              <a:t>Heartbeat 3 sec</a:t>
            </a:r>
          </a:p>
          <a:p>
            <a:r>
              <a:rPr lang="en-CA" sz="2000" dirty="0">
                <a:solidFill>
                  <a:schemeClr val="tx1"/>
                </a:solidFill>
                <a:latin typeface="Times New Roman" panose="02020603050405020304" pitchFamily="18" charset="0"/>
                <a:cs typeface="Times New Roman" panose="02020603050405020304" pitchFamily="18" charset="0"/>
              </a:rPr>
              <a:t>After every 10 HB Block report </a:t>
            </a:r>
            <a:endParaRPr lang="en-CA"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64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Master</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Does Master Machine break down ? Yes</a:t>
            </a:r>
          </a:p>
          <a:p>
            <a:r>
              <a:rPr lang="en-CA" sz="2000" dirty="0">
                <a:latin typeface="Times New Roman" panose="02020603050405020304" pitchFamily="18" charset="0"/>
                <a:cs typeface="Times New Roman" panose="02020603050405020304" pitchFamily="18" charset="0"/>
              </a:rPr>
              <a:t>If we lose it we lose our metadata and we can not retrieve our data.</a:t>
            </a:r>
          </a:p>
          <a:p>
            <a:r>
              <a:rPr lang="en-CA" sz="2000" dirty="0">
                <a:latin typeface="Times New Roman" panose="02020603050405020304" pitchFamily="18" charset="0"/>
                <a:cs typeface="Times New Roman" panose="02020603050405020304" pitchFamily="18" charset="0"/>
              </a:rPr>
              <a:t>So we need back up.</a:t>
            </a:r>
          </a:p>
        </p:txBody>
      </p:sp>
      <p:sp>
        <p:nvSpPr>
          <p:cNvPr id="4" name="Rectangle 3">
            <a:extLst>
              <a:ext uri="{FF2B5EF4-FFF2-40B4-BE49-F238E27FC236}">
                <a16:creationId xmlns:a16="http://schemas.microsoft.com/office/drawing/2014/main" id="{FF7E5436-A977-48EF-8F4F-4D8E88E7A6AC}"/>
              </a:ext>
            </a:extLst>
          </p:cNvPr>
          <p:cNvSpPr/>
          <p:nvPr/>
        </p:nvSpPr>
        <p:spPr>
          <a:xfrm>
            <a:off x="3521360" y="1850748"/>
            <a:ext cx="5203540" cy="264505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High end Machine</a:t>
            </a:r>
          </a:p>
          <a:p>
            <a:pPr algn="ctr"/>
            <a:r>
              <a:rPr lang="en-CA" sz="2000" dirty="0">
                <a:solidFill>
                  <a:schemeClr val="tx1"/>
                </a:solidFill>
                <a:latin typeface="Times New Roman" panose="02020603050405020304" pitchFamily="18" charset="0"/>
                <a:cs typeface="Times New Roman" panose="02020603050405020304" pitchFamily="18" charset="0"/>
              </a:rPr>
              <a:t>NameNode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645185" y="1965047"/>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6" name="Multiplication Sign 5">
            <a:extLst>
              <a:ext uri="{FF2B5EF4-FFF2-40B4-BE49-F238E27FC236}">
                <a16:creationId xmlns:a16="http://schemas.microsoft.com/office/drawing/2014/main" id="{AEC4AAE7-6E1A-467D-BC19-9C4C58F4EDD2}"/>
              </a:ext>
            </a:extLst>
          </p:cNvPr>
          <p:cNvSpPr/>
          <p:nvPr/>
        </p:nvSpPr>
        <p:spPr>
          <a:xfrm>
            <a:off x="5936965" y="1209675"/>
            <a:ext cx="3933825" cy="4143375"/>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3617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854610" y="1120613"/>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dirty="0">
                <a:solidFill>
                  <a:srgbClr val="FF0000"/>
                </a:solidFill>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Tree>
    <p:extLst>
      <p:ext uri="{BB962C8B-B14F-4D97-AF65-F5344CB8AC3E}">
        <p14:creationId xmlns:p14="http://schemas.microsoft.com/office/powerpoint/2010/main" val="4232904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823079"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dirty="0">
                <a:solidFill>
                  <a:srgbClr val="FF0000"/>
                </a:solidFill>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203958" y="4273828"/>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 AM</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Whatever is in my RAM (Metadata ,I am going to take back up and it calls File system )</a:t>
            </a:r>
          </a:p>
          <a:p>
            <a:r>
              <a:rPr lang="en-CA" sz="2000" dirty="0">
                <a:latin typeface="Times New Roman" panose="02020603050405020304" pitchFamily="18" charset="0"/>
                <a:cs typeface="Times New Roman" panose="02020603050405020304" pitchFamily="18" charset="0"/>
              </a:rPr>
              <a:t>This FS file will be made available in back up</a:t>
            </a:r>
          </a:p>
        </p:txBody>
      </p:sp>
      <p:sp>
        <p:nvSpPr>
          <p:cNvPr id="11" name="Rectangle 10">
            <a:extLst>
              <a:ext uri="{FF2B5EF4-FFF2-40B4-BE49-F238E27FC236}">
                <a16:creationId xmlns:a16="http://schemas.microsoft.com/office/drawing/2014/main" id="{A679556E-6775-4DDD-94EE-0DDDF1158C19}"/>
              </a:ext>
            </a:extLst>
          </p:cNvPr>
          <p:cNvSpPr/>
          <p:nvPr/>
        </p:nvSpPr>
        <p:spPr>
          <a:xfrm>
            <a:off x="3226084" y="3368536"/>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371849"/>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Tree>
    <p:extLst>
      <p:ext uri="{BB962C8B-B14F-4D97-AF65-F5344CB8AC3E}">
        <p14:creationId xmlns:p14="http://schemas.microsoft.com/office/powerpoint/2010/main" val="365807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842876" y="1061227"/>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203958" y="4273828"/>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8:15 AM :1EL</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From 8 am to 8:15 am we have add some files so it will add Edit log</a:t>
            </a:r>
          </a:p>
          <a:p>
            <a:r>
              <a:rPr lang="en-CA" sz="2000" dirty="0">
                <a:latin typeface="Times New Roman" panose="02020603050405020304" pitchFamily="18" charset="0"/>
                <a:cs typeface="Times New Roman" panose="02020603050405020304" pitchFamily="18" charset="0"/>
              </a:rPr>
              <a:t>Its incremental changes</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371849"/>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Tree>
    <p:extLst>
      <p:ext uri="{BB962C8B-B14F-4D97-AF65-F5344CB8AC3E}">
        <p14:creationId xmlns:p14="http://schemas.microsoft.com/office/powerpoint/2010/main" val="237113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Database Server</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4800600"/>
            <a:ext cx="11743769" cy="1927406"/>
          </a:xfrm>
        </p:spPr>
        <p:txBody>
          <a:bodyPr>
            <a:normAutofit/>
          </a:bodyPr>
          <a:lstStyle/>
          <a:p>
            <a:r>
              <a:rPr lang="en-CA" sz="2000" dirty="0">
                <a:latin typeface="Times New Roman" panose="02020603050405020304" pitchFamily="18" charset="0"/>
                <a:cs typeface="Times New Roman" panose="02020603050405020304" pitchFamily="18" charset="0"/>
              </a:rPr>
              <a:t>What any DB server consist of ? (Physical machine) .</a:t>
            </a:r>
          </a:p>
        </p:txBody>
      </p:sp>
      <p:sp>
        <p:nvSpPr>
          <p:cNvPr id="4" name="Rectangle 3">
            <a:extLst>
              <a:ext uri="{FF2B5EF4-FFF2-40B4-BE49-F238E27FC236}">
                <a16:creationId xmlns:a16="http://schemas.microsoft.com/office/drawing/2014/main" id="{99B93540-5331-456E-9039-52322BDCD689}"/>
              </a:ext>
            </a:extLst>
          </p:cNvPr>
          <p:cNvSpPr/>
          <p:nvPr/>
        </p:nvSpPr>
        <p:spPr>
          <a:xfrm>
            <a:off x="785681" y="2396104"/>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Server</a:t>
            </a:r>
          </a:p>
        </p:txBody>
      </p:sp>
      <p:sp>
        <p:nvSpPr>
          <p:cNvPr id="5" name="Rectangle 4">
            <a:extLst>
              <a:ext uri="{FF2B5EF4-FFF2-40B4-BE49-F238E27FC236}">
                <a16:creationId xmlns:a16="http://schemas.microsoft.com/office/drawing/2014/main" id="{ACC03C62-CC49-4AA0-BCA8-AC700FD38B34}"/>
              </a:ext>
            </a:extLst>
          </p:cNvPr>
          <p:cNvSpPr/>
          <p:nvPr/>
        </p:nvSpPr>
        <p:spPr>
          <a:xfrm>
            <a:off x="5052881" y="1304181"/>
            <a:ext cx="4081594" cy="5585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(Storage )</a:t>
            </a:r>
          </a:p>
          <a:p>
            <a:pPr algn="ctr"/>
            <a:r>
              <a:rPr lang="en-CA" dirty="0">
                <a:solidFill>
                  <a:schemeClr val="tx1"/>
                </a:solidFill>
                <a:latin typeface="Times New Roman" panose="02020603050405020304" pitchFamily="18" charset="0"/>
                <a:cs typeface="Times New Roman" panose="02020603050405020304" pitchFamily="18" charset="0"/>
              </a:rPr>
              <a:t>.</a:t>
            </a:r>
            <a:r>
              <a:rPr lang="en-CA" dirty="0" err="1">
                <a:solidFill>
                  <a:schemeClr val="tx1"/>
                </a:solidFill>
                <a:latin typeface="Times New Roman" panose="02020603050405020304" pitchFamily="18" charset="0"/>
                <a:cs typeface="Times New Roman" panose="02020603050405020304" pitchFamily="18" charset="0"/>
              </a:rPr>
              <a:t>dbf</a:t>
            </a:r>
            <a:endParaRPr lang="en-CA" dirty="0"/>
          </a:p>
        </p:txBody>
      </p:sp>
      <p:sp>
        <p:nvSpPr>
          <p:cNvPr id="6" name="Rectangle 5">
            <a:extLst>
              <a:ext uri="{FF2B5EF4-FFF2-40B4-BE49-F238E27FC236}">
                <a16:creationId xmlns:a16="http://schemas.microsoft.com/office/drawing/2014/main" id="{FC822FAE-7821-4AD5-9753-D47A7EF68AF3}"/>
              </a:ext>
            </a:extLst>
          </p:cNvPr>
          <p:cNvSpPr/>
          <p:nvPr/>
        </p:nvSpPr>
        <p:spPr>
          <a:xfrm>
            <a:off x="5052881" y="3151775"/>
            <a:ext cx="4253044" cy="1315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solidFill>
                  <a:schemeClr val="tx1"/>
                </a:solidFill>
                <a:latin typeface="Times New Roman" panose="02020603050405020304" pitchFamily="18" charset="0"/>
                <a:cs typeface="Times New Roman" panose="02020603050405020304" pitchFamily="18" charset="0"/>
              </a:rPr>
              <a:t>RAM</a:t>
            </a:r>
          </a:p>
          <a:p>
            <a:pPr algn="ctr"/>
            <a:r>
              <a:rPr lang="en-CA" dirty="0">
                <a:solidFill>
                  <a:schemeClr val="tx1"/>
                </a:solidFill>
                <a:latin typeface="Times New Roman" panose="02020603050405020304" pitchFamily="18" charset="0"/>
                <a:cs typeface="Times New Roman" panose="02020603050405020304" pitchFamily="18" charset="0"/>
              </a:rPr>
              <a:t>Instance </a:t>
            </a:r>
          </a:p>
          <a:p>
            <a:pPr algn="ctr"/>
            <a:r>
              <a:rPr lang="en-CA" dirty="0">
                <a:solidFill>
                  <a:schemeClr val="tx1"/>
                </a:solidFill>
                <a:latin typeface="Times New Roman" panose="02020603050405020304" pitchFamily="18" charset="0"/>
                <a:cs typeface="Times New Roman" panose="02020603050405020304" pitchFamily="18" charset="0"/>
              </a:rPr>
              <a:t>BGP (back ground process )</a:t>
            </a:r>
          </a:p>
        </p:txBody>
      </p:sp>
      <p:cxnSp>
        <p:nvCxnSpPr>
          <p:cNvPr id="8" name="Straight Arrow Connector 7">
            <a:extLst>
              <a:ext uri="{FF2B5EF4-FFF2-40B4-BE49-F238E27FC236}">
                <a16:creationId xmlns:a16="http://schemas.microsoft.com/office/drawing/2014/main" id="{A5810DE8-92EE-4168-807A-6DAB602595EA}"/>
              </a:ext>
            </a:extLst>
          </p:cNvPr>
          <p:cNvCxnSpPr>
            <a:stCxn id="4" idx="3"/>
            <a:endCxn id="5" idx="1"/>
          </p:cNvCxnSpPr>
          <p:nvPr/>
        </p:nvCxnSpPr>
        <p:spPr>
          <a:xfrm flipV="1">
            <a:off x="2731927" y="1583462"/>
            <a:ext cx="2320954" cy="103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CD01C0-7FD4-47EC-8F3E-594F70C539CB}"/>
              </a:ext>
            </a:extLst>
          </p:cNvPr>
          <p:cNvCxnSpPr>
            <a:cxnSpLocks/>
            <a:stCxn id="4" idx="3"/>
            <a:endCxn id="6" idx="1"/>
          </p:cNvCxnSpPr>
          <p:nvPr/>
        </p:nvCxnSpPr>
        <p:spPr>
          <a:xfrm>
            <a:off x="2731927" y="2618413"/>
            <a:ext cx="2320954" cy="119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45A993C-3740-40C8-B491-2C1BA1DCB79E}"/>
              </a:ext>
            </a:extLst>
          </p:cNvPr>
          <p:cNvPicPr>
            <a:picLocks noChangeAspect="1"/>
          </p:cNvPicPr>
          <p:nvPr/>
        </p:nvPicPr>
        <p:blipFill>
          <a:blip r:embed="rId2"/>
          <a:stretch>
            <a:fillRect/>
          </a:stretch>
        </p:blipFill>
        <p:spPr>
          <a:xfrm>
            <a:off x="1014423" y="2903879"/>
            <a:ext cx="1488762" cy="1833562"/>
          </a:xfrm>
          <a:prstGeom prst="rect">
            <a:avLst/>
          </a:prstGeom>
        </p:spPr>
      </p:pic>
    </p:spTree>
    <p:extLst>
      <p:ext uri="{BB962C8B-B14F-4D97-AF65-F5344CB8AC3E}">
        <p14:creationId xmlns:p14="http://schemas.microsoft.com/office/powerpoint/2010/main" val="1591735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842875" y="1061227"/>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203958" y="4273828"/>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8:30 AM :2EL</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From 8:15 am to 8:30 am we have add some files so it will add another Edit log</a:t>
            </a:r>
          </a:p>
          <a:p>
            <a:r>
              <a:rPr lang="en-CA" sz="2000" dirty="0">
                <a:latin typeface="Times New Roman" panose="02020603050405020304" pitchFamily="18" charset="0"/>
                <a:cs typeface="Times New Roman" panose="02020603050405020304" pitchFamily="18" charset="0"/>
              </a:rPr>
              <a:t>Its incremental changes</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371849"/>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4" name="Rectangle 13">
            <a:extLst>
              <a:ext uri="{FF2B5EF4-FFF2-40B4-BE49-F238E27FC236}">
                <a16:creationId xmlns:a16="http://schemas.microsoft.com/office/drawing/2014/main" id="{FC17C0EB-C168-423A-93EB-0612D93BAFB5}"/>
              </a:ext>
            </a:extLst>
          </p:cNvPr>
          <p:cNvSpPr/>
          <p:nvPr/>
        </p:nvSpPr>
        <p:spPr>
          <a:xfrm>
            <a:off x="2947741"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Tree>
    <p:extLst>
      <p:ext uri="{BB962C8B-B14F-4D97-AF65-F5344CB8AC3E}">
        <p14:creationId xmlns:p14="http://schemas.microsoft.com/office/powerpoint/2010/main" val="1451054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842875" y="1061227"/>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1126848"/>
            <a:ext cx="2603215" cy="358802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203958" y="4273828"/>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8:45 AM :3EL</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From 8:15 am to 8:30 am we have add some files so it will add another Edit log</a:t>
            </a:r>
          </a:p>
          <a:p>
            <a:r>
              <a:rPr lang="en-CA" sz="2000" dirty="0">
                <a:latin typeface="Times New Roman" panose="02020603050405020304" pitchFamily="18" charset="0"/>
                <a:cs typeface="Times New Roman" panose="02020603050405020304" pitchFamily="18" charset="0"/>
              </a:rPr>
              <a:t>Its incremental changes from 8:30 am to 8:45 am will be saved in another edit log</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371849"/>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4" name="Rectangle 13">
            <a:extLst>
              <a:ext uri="{FF2B5EF4-FFF2-40B4-BE49-F238E27FC236}">
                <a16:creationId xmlns:a16="http://schemas.microsoft.com/office/drawing/2014/main" id="{FC17C0EB-C168-423A-93EB-0612D93BAFB5}"/>
              </a:ext>
            </a:extLst>
          </p:cNvPr>
          <p:cNvSpPr/>
          <p:nvPr/>
        </p:nvSpPr>
        <p:spPr>
          <a:xfrm>
            <a:off x="2947741"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5" name="Rectangle 14">
            <a:extLst>
              <a:ext uri="{FF2B5EF4-FFF2-40B4-BE49-F238E27FC236}">
                <a16:creationId xmlns:a16="http://schemas.microsoft.com/office/drawing/2014/main" id="{BC9528FE-C703-4165-A845-F8D8D42E6114}"/>
              </a:ext>
            </a:extLst>
          </p:cNvPr>
          <p:cNvSpPr/>
          <p:nvPr/>
        </p:nvSpPr>
        <p:spPr>
          <a:xfrm>
            <a:off x="4144483"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Tree>
    <p:extLst>
      <p:ext uri="{BB962C8B-B14F-4D97-AF65-F5344CB8AC3E}">
        <p14:creationId xmlns:p14="http://schemas.microsoft.com/office/powerpoint/2010/main" val="3751033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Back up Machine</a:t>
            </a:r>
          </a:p>
        </p:txBody>
      </p:sp>
      <p:sp>
        <p:nvSpPr>
          <p:cNvPr id="4" name="Rectangle 3">
            <a:extLst>
              <a:ext uri="{FF2B5EF4-FFF2-40B4-BE49-F238E27FC236}">
                <a16:creationId xmlns:a16="http://schemas.microsoft.com/office/drawing/2014/main" id="{FF7E5436-A977-48EF-8F4F-4D8E88E7A6AC}"/>
              </a:ext>
            </a:extLst>
          </p:cNvPr>
          <p:cNvSpPr/>
          <p:nvPr/>
        </p:nvSpPr>
        <p:spPr>
          <a:xfrm>
            <a:off x="2947741" y="934055"/>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934055"/>
            <a:ext cx="2603215" cy="378081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203958" y="4273828"/>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9:00 AM  4EL</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334650"/>
          </a:xfrm>
        </p:spPr>
        <p:txBody>
          <a:bodyPr>
            <a:normAutofit/>
          </a:bodyPr>
          <a:lstStyle/>
          <a:p>
            <a:r>
              <a:rPr lang="en-CA" sz="2000" dirty="0">
                <a:latin typeface="Times New Roman" panose="02020603050405020304" pitchFamily="18" charset="0"/>
                <a:cs typeface="Times New Roman" panose="02020603050405020304" pitchFamily="18" charset="0"/>
              </a:rPr>
              <a:t>At 9 am I am going to apply all the edit logs into the FS Image in back up machine</a:t>
            </a:r>
          </a:p>
          <a:p>
            <a:r>
              <a:rPr lang="en-CA" sz="2000" dirty="0">
                <a:latin typeface="Times New Roman" panose="02020603050405020304" pitchFamily="18" charset="0"/>
                <a:cs typeface="Times New Roman" panose="02020603050405020304" pitchFamily="18" charset="0"/>
              </a:rPr>
              <a:t>Result : whatever its available in RAM (Metadata ) is completely sync with back up machine</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447319"/>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4" name="Rectangle 13">
            <a:extLst>
              <a:ext uri="{FF2B5EF4-FFF2-40B4-BE49-F238E27FC236}">
                <a16:creationId xmlns:a16="http://schemas.microsoft.com/office/drawing/2014/main" id="{FC17C0EB-C168-423A-93EB-0612D93BAFB5}"/>
              </a:ext>
            </a:extLst>
          </p:cNvPr>
          <p:cNvSpPr/>
          <p:nvPr/>
        </p:nvSpPr>
        <p:spPr>
          <a:xfrm>
            <a:off x="2947741"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5" name="Rectangle 14">
            <a:extLst>
              <a:ext uri="{FF2B5EF4-FFF2-40B4-BE49-F238E27FC236}">
                <a16:creationId xmlns:a16="http://schemas.microsoft.com/office/drawing/2014/main" id="{BC9528FE-C703-4165-A845-F8D8D42E6114}"/>
              </a:ext>
            </a:extLst>
          </p:cNvPr>
          <p:cNvSpPr/>
          <p:nvPr/>
        </p:nvSpPr>
        <p:spPr>
          <a:xfrm>
            <a:off x="4144483"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6" name="Rectangle 15">
            <a:extLst>
              <a:ext uri="{FF2B5EF4-FFF2-40B4-BE49-F238E27FC236}">
                <a16:creationId xmlns:a16="http://schemas.microsoft.com/office/drawing/2014/main" id="{2792F7DB-19A5-4F50-B033-B1AF9C89CDFE}"/>
              </a:ext>
            </a:extLst>
          </p:cNvPr>
          <p:cNvSpPr/>
          <p:nvPr/>
        </p:nvSpPr>
        <p:spPr>
          <a:xfrm>
            <a:off x="3617972" y="4451409"/>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cxnSp>
        <p:nvCxnSpPr>
          <p:cNvPr id="6" name="Straight Arrow Connector 5">
            <a:extLst>
              <a:ext uri="{FF2B5EF4-FFF2-40B4-BE49-F238E27FC236}">
                <a16:creationId xmlns:a16="http://schemas.microsoft.com/office/drawing/2014/main" id="{9695E029-CFCB-4CFB-A213-082754E26FEE}"/>
              </a:ext>
            </a:extLst>
          </p:cNvPr>
          <p:cNvCxnSpPr>
            <a:cxnSpLocks/>
            <a:endCxn id="12" idx="1"/>
          </p:cNvCxnSpPr>
          <p:nvPr/>
        </p:nvCxnSpPr>
        <p:spPr>
          <a:xfrm flipV="1">
            <a:off x="5214687" y="3691398"/>
            <a:ext cx="1473735" cy="5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9350-09E4-43EB-B4D5-2550FF2AD671}"/>
              </a:ext>
            </a:extLst>
          </p:cNvPr>
          <p:cNvCxnSpPr>
            <a:cxnSpLocks/>
            <a:endCxn id="12" idx="1"/>
          </p:cNvCxnSpPr>
          <p:nvPr/>
        </p:nvCxnSpPr>
        <p:spPr>
          <a:xfrm flipV="1">
            <a:off x="3991238" y="3691398"/>
            <a:ext cx="2697184" cy="57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0B16B6-610B-4BB2-9257-11F82371D0C7}"/>
              </a:ext>
            </a:extLst>
          </p:cNvPr>
          <p:cNvCxnSpPr>
            <a:cxnSpLocks/>
            <a:endCxn id="12" idx="1"/>
          </p:cNvCxnSpPr>
          <p:nvPr/>
        </p:nvCxnSpPr>
        <p:spPr>
          <a:xfrm flipV="1">
            <a:off x="4680273" y="3691398"/>
            <a:ext cx="2008149" cy="101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E90351-B691-4BBB-8B1B-DC27359E6DAC}"/>
              </a:ext>
            </a:extLst>
          </p:cNvPr>
          <p:cNvCxnSpPr>
            <a:cxnSpLocks/>
            <a:stCxn id="15" idx="3"/>
          </p:cNvCxnSpPr>
          <p:nvPr/>
        </p:nvCxnSpPr>
        <p:spPr>
          <a:xfrm flipV="1">
            <a:off x="5197505" y="3674476"/>
            <a:ext cx="1490917" cy="48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490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Secondary NameNode</a:t>
            </a:r>
          </a:p>
        </p:txBody>
      </p:sp>
      <p:sp>
        <p:nvSpPr>
          <p:cNvPr id="4" name="Rectangle 3">
            <a:extLst>
              <a:ext uri="{FF2B5EF4-FFF2-40B4-BE49-F238E27FC236}">
                <a16:creationId xmlns:a16="http://schemas.microsoft.com/office/drawing/2014/main" id="{FF7E5436-A977-48EF-8F4F-4D8E88E7A6AC}"/>
              </a:ext>
            </a:extLst>
          </p:cNvPr>
          <p:cNvSpPr/>
          <p:nvPr/>
        </p:nvSpPr>
        <p:spPr>
          <a:xfrm>
            <a:off x="2947741" y="934055"/>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934055"/>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p>
          <a:p>
            <a:pPr algn="ctr"/>
            <a:r>
              <a:rPr lang="en-CA" sz="2000" dirty="0">
                <a:solidFill>
                  <a:schemeClr val="tx1"/>
                </a:solidFill>
                <a:latin typeface="Times New Roman" panose="02020603050405020304" pitchFamily="18" charset="0"/>
                <a:cs typeface="Times New Roman" panose="02020603050405020304" pitchFamily="18" charset="0"/>
              </a:rPr>
              <a:t>Secondary NameNode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403983" y="4146656"/>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9:00 AM  4EL</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447319"/>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4" name="Rectangle 13">
            <a:extLst>
              <a:ext uri="{FF2B5EF4-FFF2-40B4-BE49-F238E27FC236}">
                <a16:creationId xmlns:a16="http://schemas.microsoft.com/office/drawing/2014/main" id="{FC17C0EB-C168-423A-93EB-0612D93BAFB5}"/>
              </a:ext>
            </a:extLst>
          </p:cNvPr>
          <p:cNvSpPr/>
          <p:nvPr/>
        </p:nvSpPr>
        <p:spPr>
          <a:xfrm>
            <a:off x="2947741"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5" name="Rectangle 14">
            <a:extLst>
              <a:ext uri="{FF2B5EF4-FFF2-40B4-BE49-F238E27FC236}">
                <a16:creationId xmlns:a16="http://schemas.microsoft.com/office/drawing/2014/main" id="{BC9528FE-C703-4165-A845-F8D8D42E6114}"/>
              </a:ext>
            </a:extLst>
          </p:cNvPr>
          <p:cNvSpPr/>
          <p:nvPr/>
        </p:nvSpPr>
        <p:spPr>
          <a:xfrm>
            <a:off x="4144483"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6" name="Rectangle 15">
            <a:extLst>
              <a:ext uri="{FF2B5EF4-FFF2-40B4-BE49-F238E27FC236}">
                <a16:creationId xmlns:a16="http://schemas.microsoft.com/office/drawing/2014/main" id="{2792F7DB-19A5-4F50-B033-B1AF9C89CDFE}"/>
              </a:ext>
            </a:extLst>
          </p:cNvPr>
          <p:cNvSpPr/>
          <p:nvPr/>
        </p:nvSpPr>
        <p:spPr>
          <a:xfrm>
            <a:off x="3617972" y="4451409"/>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cxnSp>
        <p:nvCxnSpPr>
          <p:cNvPr id="6" name="Straight Arrow Connector 5">
            <a:extLst>
              <a:ext uri="{FF2B5EF4-FFF2-40B4-BE49-F238E27FC236}">
                <a16:creationId xmlns:a16="http://schemas.microsoft.com/office/drawing/2014/main" id="{9695E029-CFCB-4CFB-A213-082754E26FEE}"/>
              </a:ext>
            </a:extLst>
          </p:cNvPr>
          <p:cNvCxnSpPr>
            <a:cxnSpLocks/>
            <a:endCxn id="12" idx="1"/>
          </p:cNvCxnSpPr>
          <p:nvPr/>
        </p:nvCxnSpPr>
        <p:spPr>
          <a:xfrm flipV="1">
            <a:off x="5214687" y="3691398"/>
            <a:ext cx="1473735" cy="5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9350-09E4-43EB-B4D5-2550FF2AD671}"/>
              </a:ext>
            </a:extLst>
          </p:cNvPr>
          <p:cNvCxnSpPr>
            <a:cxnSpLocks/>
            <a:endCxn id="12" idx="1"/>
          </p:cNvCxnSpPr>
          <p:nvPr/>
        </p:nvCxnSpPr>
        <p:spPr>
          <a:xfrm flipV="1">
            <a:off x="3991238" y="3691398"/>
            <a:ext cx="2697184" cy="57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0B16B6-610B-4BB2-9257-11F82371D0C7}"/>
              </a:ext>
            </a:extLst>
          </p:cNvPr>
          <p:cNvCxnSpPr>
            <a:cxnSpLocks/>
            <a:endCxn id="12" idx="1"/>
          </p:cNvCxnSpPr>
          <p:nvPr/>
        </p:nvCxnSpPr>
        <p:spPr>
          <a:xfrm flipV="1">
            <a:off x="4680273" y="3691398"/>
            <a:ext cx="2008149" cy="101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E90351-B691-4BBB-8B1B-DC27359E6DAC}"/>
              </a:ext>
            </a:extLst>
          </p:cNvPr>
          <p:cNvCxnSpPr>
            <a:cxnSpLocks/>
            <a:stCxn id="15" idx="3"/>
          </p:cNvCxnSpPr>
          <p:nvPr/>
        </p:nvCxnSpPr>
        <p:spPr>
          <a:xfrm flipV="1">
            <a:off x="5197505" y="3674476"/>
            <a:ext cx="1490917" cy="48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516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Secondary NameNode</a:t>
            </a:r>
          </a:p>
        </p:txBody>
      </p:sp>
      <p:sp>
        <p:nvSpPr>
          <p:cNvPr id="4" name="Rectangle 3">
            <a:extLst>
              <a:ext uri="{FF2B5EF4-FFF2-40B4-BE49-F238E27FC236}">
                <a16:creationId xmlns:a16="http://schemas.microsoft.com/office/drawing/2014/main" id="{FF7E5436-A977-48EF-8F4F-4D8E88E7A6AC}"/>
              </a:ext>
            </a:extLst>
          </p:cNvPr>
          <p:cNvSpPr/>
          <p:nvPr/>
        </p:nvSpPr>
        <p:spPr>
          <a:xfrm>
            <a:off x="2947741" y="934055"/>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AB2550-8947-4C73-9864-AFDCCAC1F3CE}"/>
              </a:ext>
            </a:extLst>
          </p:cNvPr>
          <p:cNvSpPr/>
          <p:nvPr/>
        </p:nvSpPr>
        <p:spPr>
          <a:xfrm>
            <a:off x="3067478" y="1306155"/>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4261280A-8499-4724-BA4F-7DEC76C9BCC1}"/>
              </a:ext>
            </a:extLst>
          </p:cNvPr>
          <p:cNvSpPr/>
          <p:nvPr/>
        </p:nvSpPr>
        <p:spPr>
          <a:xfrm>
            <a:off x="6369335" y="934055"/>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r>
              <a:rPr lang="en-CA" sz="2000" dirty="0">
                <a:solidFill>
                  <a:schemeClr val="tx1"/>
                </a:solidFill>
                <a:latin typeface="Times New Roman" panose="02020603050405020304" pitchFamily="18" charset="0"/>
                <a:cs typeface="Times New Roman" panose="02020603050405020304" pitchFamily="18" charset="0"/>
              </a:rPr>
              <a:t>Back up Machine</a:t>
            </a:r>
          </a:p>
          <a:p>
            <a:pPr algn="ctr"/>
            <a:r>
              <a:rPr lang="en-CA" sz="2000" dirty="0">
                <a:solidFill>
                  <a:schemeClr val="tx1"/>
                </a:solidFill>
                <a:latin typeface="Times New Roman" panose="02020603050405020304" pitchFamily="18" charset="0"/>
                <a:cs typeface="Times New Roman" panose="02020603050405020304" pitchFamily="18" charset="0"/>
              </a:rPr>
              <a:t>Secondary NameNode</a:t>
            </a: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CAC6E49-6870-4196-9C8B-10955679658C}"/>
              </a:ext>
            </a:extLst>
          </p:cNvPr>
          <p:cNvSpPr/>
          <p:nvPr/>
        </p:nvSpPr>
        <p:spPr>
          <a:xfrm>
            <a:off x="145683" y="3667125"/>
            <a:ext cx="2168891" cy="10477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HDFS</a:t>
            </a:r>
          </a:p>
          <a:p>
            <a:pPr algn="ctr"/>
            <a:r>
              <a:rPr lang="en-CA" sz="1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Some files</a:t>
            </a:r>
          </a:p>
          <a:p>
            <a:pPr algn="ctr"/>
            <a:r>
              <a:rPr lang="en-CA" sz="1200" dirty="0">
                <a:solidFill>
                  <a:srgbClr val="FF0000"/>
                </a:solidFill>
                <a:latin typeface="Times New Roman" panose="02020603050405020304" pitchFamily="18" charset="0"/>
                <a:cs typeface="Times New Roman" panose="02020603050405020304" pitchFamily="18" charset="0"/>
              </a:rPr>
              <a:t>Delete some file</a:t>
            </a:r>
          </a:p>
          <a:p>
            <a:pPr algn="ctr"/>
            <a:r>
              <a:rPr lang="en-CA" sz="1200" dirty="0">
                <a:solidFill>
                  <a:srgbClr val="FF0000"/>
                </a:solidFill>
                <a:latin typeface="Times New Roman" panose="02020603050405020304" pitchFamily="18" charset="0"/>
                <a:cs typeface="Times New Roman" panose="02020603050405020304" pitchFamily="18" charset="0"/>
              </a:rPr>
              <a:t>We can not make changes</a:t>
            </a:r>
          </a:p>
        </p:txBody>
      </p:sp>
      <p:sp>
        <p:nvSpPr>
          <p:cNvPr id="8" name="Rectangle 7">
            <a:extLst>
              <a:ext uri="{FF2B5EF4-FFF2-40B4-BE49-F238E27FC236}">
                <a16:creationId xmlns:a16="http://schemas.microsoft.com/office/drawing/2014/main" id="{0635F457-C1B3-4292-8767-F8F249477C66}"/>
              </a:ext>
            </a:extLst>
          </p:cNvPr>
          <p:cNvSpPr/>
          <p:nvPr/>
        </p:nvSpPr>
        <p:spPr>
          <a:xfrm>
            <a:off x="9403983" y="4146656"/>
            <a:ext cx="2168891" cy="75085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8:59 AM  </a:t>
            </a:r>
          </a:p>
        </p:txBody>
      </p:sp>
      <p:sp>
        <p:nvSpPr>
          <p:cNvPr id="10" name="Content Placeholder 2">
            <a:extLst>
              <a:ext uri="{FF2B5EF4-FFF2-40B4-BE49-F238E27FC236}">
                <a16:creationId xmlns:a16="http://schemas.microsoft.com/office/drawing/2014/main" id="{ECAE5978-1597-4AEF-A855-D8EBBA3CC115}"/>
              </a:ext>
            </a:extLst>
          </p:cNvPr>
          <p:cNvSpPr>
            <a:spLocks noGrp="1"/>
          </p:cNvSpPr>
          <p:nvPr>
            <p:ph idx="1"/>
          </p:nvPr>
        </p:nvSpPr>
        <p:spPr>
          <a:xfrm>
            <a:off x="193765" y="5438774"/>
            <a:ext cx="11743769" cy="1289231"/>
          </a:xfrm>
        </p:spPr>
        <p:txBody>
          <a:bodyPr>
            <a:normAutofit fontScale="92500" lnSpcReduction="10000"/>
          </a:bodyPr>
          <a:lstStyle/>
          <a:p>
            <a:r>
              <a:rPr lang="en-CA" sz="2000" dirty="0">
                <a:latin typeface="Times New Roman" panose="02020603050405020304" pitchFamily="18" charset="0"/>
                <a:cs typeface="Times New Roman" panose="02020603050405020304" pitchFamily="18" charset="0"/>
              </a:rPr>
              <a:t>At 8:59 am Machine will be failed.</a:t>
            </a:r>
          </a:p>
          <a:p>
            <a:r>
              <a:rPr lang="en-CA" sz="2000" dirty="0">
                <a:latin typeface="Times New Roman" panose="02020603050405020304" pitchFamily="18" charset="0"/>
                <a:cs typeface="Times New Roman" panose="02020603050405020304" pitchFamily="18" charset="0"/>
              </a:rPr>
              <a:t>What I have as Back up : FS Image which I had from 8 am. Whatever I had the changes from 8 am to 8:59 am will be lost. So I can use cold back up to retrieve the data</a:t>
            </a:r>
          </a:p>
          <a:p>
            <a:r>
              <a:rPr lang="en-CA" sz="2000" dirty="0">
                <a:latin typeface="Times New Roman" panose="02020603050405020304" pitchFamily="18" charset="0"/>
                <a:cs typeface="Times New Roman" panose="02020603050405020304" pitchFamily="18" charset="0"/>
              </a:rPr>
              <a:t>Hadoop Gen 1 has this issue</a:t>
            </a:r>
          </a:p>
        </p:txBody>
      </p:sp>
      <p:sp>
        <p:nvSpPr>
          <p:cNvPr id="11" name="Rectangle 10">
            <a:extLst>
              <a:ext uri="{FF2B5EF4-FFF2-40B4-BE49-F238E27FC236}">
                <a16:creationId xmlns:a16="http://schemas.microsoft.com/office/drawing/2014/main" id="{A679556E-6775-4DDD-94EE-0DDDF1158C19}"/>
              </a:ext>
            </a:extLst>
          </p:cNvPr>
          <p:cNvSpPr/>
          <p:nvPr/>
        </p:nvSpPr>
        <p:spPr>
          <a:xfrm>
            <a:off x="2931917" y="3403737"/>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2" name="Rectangle 11">
            <a:extLst>
              <a:ext uri="{FF2B5EF4-FFF2-40B4-BE49-F238E27FC236}">
                <a16:creationId xmlns:a16="http://schemas.microsoft.com/office/drawing/2014/main" id="{2410B240-6428-449B-A807-146EAF77E7D3}"/>
              </a:ext>
            </a:extLst>
          </p:cNvPr>
          <p:cNvSpPr/>
          <p:nvPr/>
        </p:nvSpPr>
        <p:spPr>
          <a:xfrm>
            <a:off x="6688422" y="3447319"/>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13" name="Rectangle 12">
            <a:extLst>
              <a:ext uri="{FF2B5EF4-FFF2-40B4-BE49-F238E27FC236}">
                <a16:creationId xmlns:a16="http://schemas.microsoft.com/office/drawing/2014/main" id="{95FD8B73-EECA-439C-95CF-030B33B2B687}"/>
              </a:ext>
            </a:extLst>
          </p:cNvPr>
          <p:cNvSpPr/>
          <p:nvPr/>
        </p:nvSpPr>
        <p:spPr>
          <a:xfrm>
            <a:off x="4144483" y="3429000"/>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4" name="Rectangle 13">
            <a:extLst>
              <a:ext uri="{FF2B5EF4-FFF2-40B4-BE49-F238E27FC236}">
                <a16:creationId xmlns:a16="http://schemas.microsoft.com/office/drawing/2014/main" id="{FC17C0EB-C168-423A-93EB-0612D93BAFB5}"/>
              </a:ext>
            </a:extLst>
          </p:cNvPr>
          <p:cNvSpPr/>
          <p:nvPr/>
        </p:nvSpPr>
        <p:spPr>
          <a:xfrm>
            <a:off x="2947741"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5" name="Rectangle 14">
            <a:extLst>
              <a:ext uri="{FF2B5EF4-FFF2-40B4-BE49-F238E27FC236}">
                <a16:creationId xmlns:a16="http://schemas.microsoft.com/office/drawing/2014/main" id="{BC9528FE-C703-4165-A845-F8D8D42E6114}"/>
              </a:ext>
            </a:extLst>
          </p:cNvPr>
          <p:cNvSpPr/>
          <p:nvPr/>
        </p:nvSpPr>
        <p:spPr>
          <a:xfrm>
            <a:off x="4144483" y="3969026"/>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sp>
        <p:nvSpPr>
          <p:cNvPr id="16" name="Rectangle 15">
            <a:extLst>
              <a:ext uri="{FF2B5EF4-FFF2-40B4-BE49-F238E27FC236}">
                <a16:creationId xmlns:a16="http://schemas.microsoft.com/office/drawing/2014/main" id="{2792F7DB-19A5-4F50-B033-B1AF9C89CDFE}"/>
              </a:ext>
            </a:extLst>
          </p:cNvPr>
          <p:cNvSpPr/>
          <p:nvPr/>
        </p:nvSpPr>
        <p:spPr>
          <a:xfrm>
            <a:off x="3617972" y="4451409"/>
            <a:ext cx="1053022" cy="3872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b="1" dirty="0">
                <a:solidFill>
                  <a:schemeClr val="tx1"/>
                </a:solidFill>
                <a:latin typeface="Times New Roman" panose="02020603050405020304" pitchFamily="18" charset="0"/>
                <a:cs typeface="Times New Roman" panose="02020603050405020304" pitchFamily="18" charset="0"/>
              </a:rPr>
              <a:t>Edit Log</a:t>
            </a:r>
          </a:p>
        </p:txBody>
      </p:sp>
      <p:cxnSp>
        <p:nvCxnSpPr>
          <p:cNvPr id="6" name="Straight Arrow Connector 5">
            <a:extLst>
              <a:ext uri="{FF2B5EF4-FFF2-40B4-BE49-F238E27FC236}">
                <a16:creationId xmlns:a16="http://schemas.microsoft.com/office/drawing/2014/main" id="{9695E029-CFCB-4CFB-A213-082754E26FEE}"/>
              </a:ext>
            </a:extLst>
          </p:cNvPr>
          <p:cNvCxnSpPr>
            <a:cxnSpLocks/>
            <a:endCxn id="12" idx="1"/>
          </p:cNvCxnSpPr>
          <p:nvPr/>
        </p:nvCxnSpPr>
        <p:spPr>
          <a:xfrm flipV="1">
            <a:off x="5214687" y="3691398"/>
            <a:ext cx="1473735" cy="5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B99350-09E4-43EB-B4D5-2550FF2AD671}"/>
              </a:ext>
            </a:extLst>
          </p:cNvPr>
          <p:cNvCxnSpPr>
            <a:cxnSpLocks/>
            <a:endCxn id="12" idx="1"/>
          </p:cNvCxnSpPr>
          <p:nvPr/>
        </p:nvCxnSpPr>
        <p:spPr>
          <a:xfrm flipV="1">
            <a:off x="3991238" y="3691398"/>
            <a:ext cx="2697184" cy="57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0B16B6-610B-4BB2-9257-11F82371D0C7}"/>
              </a:ext>
            </a:extLst>
          </p:cNvPr>
          <p:cNvCxnSpPr>
            <a:cxnSpLocks/>
            <a:endCxn id="12" idx="1"/>
          </p:cNvCxnSpPr>
          <p:nvPr/>
        </p:nvCxnSpPr>
        <p:spPr>
          <a:xfrm flipV="1">
            <a:off x="4680273" y="3691398"/>
            <a:ext cx="2008149" cy="101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E90351-B691-4BBB-8B1B-DC27359E6DAC}"/>
              </a:ext>
            </a:extLst>
          </p:cNvPr>
          <p:cNvCxnSpPr>
            <a:cxnSpLocks/>
            <a:stCxn id="15" idx="3"/>
          </p:cNvCxnSpPr>
          <p:nvPr/>
        </p:nvCxnSpPr>
        <p:spPr>
          <a:xfrm flipV="1">
            <a:off x="5197505" y="3674476"/>
            <a:ext cx="1490917" cy="48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8B15ABE6-D749-4A3A-B366-B1835B4836BC}"/>
              </a:ext>
            </a:extLst>
          </p:cNvPr>
          <p:cNvSpPr/>
          <p:nvPr/>
        </p:nvSpPr>
        <p:spPr>
          <a:xfrm>
            <a:off x="2899618" y="1778145"/>
            <a:ext cx="1332324" cy="2096859"/>
          </a:xfrm>
          <a:custGeom>
            <a:avLst/>
            <a:gdLst>
              <a:gd name="connsiteX0" fmla="*/ 246103 w 1824530"/>
              <a:gd name="connsiteY0" fmla="*/ 976367 h 3667299"/>
              <a:gd name="connsiteX1" fmla="*/ 630310 w 1824530"/>
              <a:gd name="connsiteY1" fmla="*/ 785220 h 3667299"/>
              <a:gd name="connsiteX2" fmla="*/ 912265 w 1824530"/>
              <a:gd name="connsiteY2" fmla="*/ 1351949 h 3667299"/>
              <a:gd name="connsiteX3" fmla="*/ 1194220 w 1824530"/>
              <a:gd name="connsiteY3" fmla="*/ 785220 h 3667299"/>
              <a:gd name="connsiteX4" fmla="*/ 1578427 w 1824530"/>
              <a:gd name="connsiteY4" fmla="*/ 976367 h 3667299"/>
              <a:gd name="connsiteX5" fmla="*/ 1151918 w 1824530"/>
              <a:gd name="connsiteY5" fmla="*/ 1833650 h 3667299"/>
              <a:gd name="connsiteX6" fmla="*/ 1578427 w 1824530"/>
              <a:gd name="connsiteY6" fmla="*/ 2690932 h 3667299"/>
              <a:gd name="connsiteX7" fmla="*/ 1194220 w 1824530"/>
              <a:gd name="connsiteY7" fmla="*/ 2882079 h 3667299"/>
              <a:gd name="connsiteX8" fmla="*/ 912265 w 1824530"/>
              <a:gd name="connsiteY8" fmla="*/ 2315350 h 3667299"/>
              <a:gd name="connsiteX9" fmla="*/ 630310 w 1824530"/>
              <a:gd name="connsiteY9" fmla="*/ 2882079 h 3667299"/>
              <a:gd name="connsiteX10" fmla="*/ 246103 w 1824530"/>
              <a:gd name="connsiteY10" fmla="*/ 2690932 h 3667299"/>
              <a:gd name="connsiteX11" fmla="*/ 672612 w 1824530"/>
              <a:gd name="connsiteY11" fmla="*/ 1833650 h 3667299"/>
              <a:gd name="connsiteX12" fmla="*/ 246103 w 1824530"/>
              <a:gd name="connsiteY12" fmla="*/ 976367 h 3667299"/>
              <a:gd name="connsiteX0" fmla="*/ 0 w 1332324"/>
              <a:gd name="connsiteY0" fmla="*/ 191147 h 2096859"/>
              <a:gd name="connsiteX1" fmla="*/ 384207 w 1332324"/>
              <a:gd name="connsiteY1" fmla="*/ 0 h 2096859"/>
              <a:gd name="connsiteX2" fmla="*/ 666162 w 1332324"/>
              <a:gd name="connsiteY2" fmla="*/ 566729 h 2096859"/>
              <a:gd name="connsiteX3" fmla="*/ 948117 w 1332324"/>
              <a:gd name="connsiteY3" fmla="*/ 0 h 2096859"/>
              <a:gd name="connsiteX4" fmla="*/ 1332324 w 1332324"/>
              <a:gd name="connsiteY4" fmla="*/ 191147 h 2096859"/>
              <a:gd name="connsiteX5" fmla="*/ 696265 w 1332324"/>
              <a:gd name="connsiteY5" fmla="*/ 1048430 h 2096859"/>
              <a:gd name="connsiteX6" fmla="*/ 1332324 w 1332324"/>
              <a:gd name="connsiteY6" fmla="*/ 1905712 h 2096859"/>
              <a:gd name="connsiteX7" fmla="*/ 948117 w 1332324"/>
              <a:gd name="connsiteY7" fmla="*/ 2096859 h 2096859"/>
              <a:gd name="connsiteX8" fmla="*/ 666162 w 1332324"/>
              <a:gd name="connsiteY8" fmla="*/ 1530130 h 2096859"/>
              <a:gd name="connsiteX9" fmla="*/ 384207 w 1332324"/>
              <a:gd name="connsiteY9" fmla="*/ 2096859 h 2096859"/>
              <a:gd name="connsiteX10" fmla="*/ 0 w 1332324"/>
              <a:gd name="connsiteY10" fmla="*/ 1905712 h 2096859"/>
              <a:gd name="connsiteX11" fmla="*/ 426509 w 1332324"/>
              <a:gd name="connsiteY11" fmla="*/ 1048430 h 2096859"/>
              <a:gd name="connsiteX12" fmla="*/ 0 w 1332324"/>
              <a:gd name="connsiteY12" fmla="*/ 191147 h 2096859"/>
              <a:gd name="connsiteX0" fmla="*/ 0 w 1332324"/>
              <a:gd name="connsiteY0" fmla="*/ 191147 h 2096859"/>
              <a:gd name="connsiteX1" fmla="*/ 384207 w 1332324"/>
              <a:gd name="connsiteY1" fmla="*/ 0 h 2096859"/>
              <a:gd name="connsiteX2" fmla="*/ 666162 w 1332324"/>
              <a:gd name="connsiteY2" fmla="*/ 566729 h 2096859"/>
              <a:gd name="connsiteX3" fmla="*/ 948117 w 1332324"/>
              <a:gd name="connsiteY3" fmla="*/ 0 h 2096859"/>
              <a:gd name="connsiteX4" fmla="*/ 1332324 w 1332324"/>
              <a:gd name="connsiteY4" fmla="*/ 191147 h 2096859"/>
              <a:gd name="connsiteX5" fmla="*/ 696265 w 1332324"/>
              <a:gd name="connsiteY5" fmla="*/ 1048430 h 2096859"/>
              <a:gd name="connsiteX6" fmla="*/ 1332324 w 1332324"/>
              <a:gd name="connsiteY6" fmla="*/ 1905712 h 2096859"/>
              <a:gd name="connsiteX7" fmla="*/ 948117 w 1332324"/>
              <a:gd name="connsiteY7" fmla="*/ 2096859 h 2096859"/>
              <a:gd name="connsiteX8" fmla="*/ 666162 w 1332324"/>
              <a:gd name="connsiteY8" fmla="*/ 1530130 h 2096859"/>
              <a:gd name="connsiteX9" fmla="*/ 384207 w 1332324"/>
              <a:gd name="connsiteY9" fmla="*/ 2096859 h 2096859"/>
              <a:gd name="connsiteX10" fmla="*/ 0 w 1332324"/>
              <a:gd name="connsiteY10" fmla="*/ 1905712 h 2096859"/>
              <a:gd name="connsiteX11" fmla="*/ 540809 w 1332324"/>
              <a:gd name="connsiteY11" fmla="*/ 1048430 h 2096859"/>
              <a:gd name="connsiteX12" fmla="*/ 0 w 1332324"/>
              <a:gd name="connsiteY12" fmla="*/ 191147 h 209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2324" h="2096859">
                <a:moveTo>
                  <a:pt x="0" y="191147"/>
                </a:moveTo>
                <a:lnTo>
                  <a:pt x="384207" y="0"/>
                </a:lnTo>
                <a:lnTo>
                  <a:pt x="666162" y="566729"/>
                </a:lnTo>
                <a:lnTo>
                  <a:pt x="948117" y="0"/>
                </a:lnTo>
                <a:lnTo>
                  <a:pt x="1332324" y="191147"/>
                </a:lnTo>
                <a:lnTo>
                  <a:pt x="696265" y="1048430"/>
                </a:lnTo>
                <a:lnTo>
                  <a:pt x="1332324" y="1905712"/>
                </a:lnTo>
                <a:lnTo>
                  <a:pt x="948117" y="2096859"/>
                </a:lnTo>
                <a:lnTo>
                  <a:pt x="666162" y="1530130"/>
                </a:lnTo>
                <a:lnTo>
                  <a:pt x="384207" y="2096859"/>
                </a:lnTo>
                <a:lnTo>
                  <a:pt x="0" y="1905712"/>
                </a:lnTo>
                <a:lnTo>
                  <a:pt x="540809" y="1048430"/>
                </a:lnTo>
                <a:lnTo>
                  <a:pt x="0" y="191147"/>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b="1">
              <a:ln w="22225">
                <a:solidFill>
                  <a:schemeClr val="accent2"/>
                </a:solidFill>
                <a:prstDash val="solid"/>
              </a:ln>
              <a:solidFill>
                <a:schemeClr val="accent2">
                  <a:lumMod val="40000"/>
                  <a:lumOff val="60000"/>
                </a:schemeClr>
              </a:solidFill>
            </a:endParaRPr>
          </a:p>
        </p:txBody>
      </p:sp>
      <p:sp>
        <p:nvSpPr>
          <p:cNvPr id="20" name="Rectangle 19">
            <a:extLst>
              <a:ext uri="{FF2B5EF4-FFF2-40B4-BE49-F238E27FC236}">
                <a16:creationId xmlns:a16="http://schemas.microsoft.com/office/drawing/2014/main" id="{A9C057E3-A5D4-48BF-897B-D18A96F43C3E}"/>
              </a:ext>
            </a:extLst>
          </p:cNvPr>
          <p:cNvSpPr/>
          <p:nvPr/>
        </p:nvSpPr>
        <p:spPr>
          <a:xfrm>
            <a:off x="9470658" y="2453820"/>
            <a:ext cx="2168891" cy="115156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8:00 AM  : FSI</a:t>
            </a:r>
          </a:p>
          <a:p>
            <a:pPr algn="ctr"/>
            <a:r>
              <a:rPr lang="en-CA" sz="1200" dirty="0">
                <a:solidFill>
                  <a:srgbClr val="FF0000"/>
                </a:solidFill>
                <a:latin typeface="Times New Roman" panose="02020603050405020304" pitchFamily="18" charset="0"/>
                <a:cs typeface="Times New Roman" panose="02020603050405020304" pitchFamily="18" charset="0"/>
              </a:rPr>
              <a:t>8:15 AM :1EL</a:t>
            </a:r>
          </a:p>
          <a:p>
            <a:pPr algn="ctr"/>
            <a:r>
              <a:rPr lang="en-CA" sz="1200" dirty="0">
                <a:solidFill>
                  <a:srgbClr val="FF0000"/>
                </a:solidFill>
                <a:latin typeface="Times New Roman" panose="02020603050405020304" pitchFamily="18" charset="0"/>
                <a:cs typeface="Times New Roman" panose="02020603050405020304" pitchFamily="18" charset="0"/>
              </a:rPr>
              <a:t>8:30 AM :2EL</a:t>
            </a:r>
          </a:p>
          <a:p>
            <a:pPr algn="ctr"/>
            <a:r>
              <a:rPr lang="en-CA" sz="1200" dirty="0">
                <a:solidFill>
                  <a:srgbClr val="FF0000"/>
                </a:solidFill>
                <a:latin typeface="Times New Roman" panose="02020603050405020304" pitchFamily="18" charset="0"/>
                <a:cs typeface="Times New Roman" panose="02020603050405020304" pitchFamily="18" charset="0"/>
              </a:rPr>
              <a:t>8:45 AM :3EL</a:t>
            </a:r>
          </a:p>
          <a:p>
            <a:pPr algn="ctr"/>
            <a:r>
              <a:rPr lang="en-CA" sz="1200" dirty="0">
                <a:solidFill>
                  <a:srgbClr val="FF0000"/>
                </a:solidFill>
                <a:latin typeface="Times New Roman" panose="02020603050405020304" pitchFamily="18" charset="0"/>
                <a:cs typeface="Times New Roman" panose="02020603050405020304" pitchFamily="18" charset="0"/>
              </a:rPr>
              <a:t>9:00 :4 EL </a:t>
            </a:r>
          </a:p>
        </p:txBody>
      </p:sp>
      <p:sp>
        <p:nvSpPr>
          <p:cNvPr id="22" name="Rectangle 21">
            <a:extLst>
              <a:ext uri="{FF2B5EF4-FFF2-40B4-BE49-F238E27FC236}">
                <a16:creationId xmlns:a16="http://schemas.microsoft.com/office/drawing/2014/main" id="{16D0F492-D16A-4820-AAC3-FE8956AB3E01}"/>
              </a:ext>
            </a:extLst>
          </p:cNvPr>
          <p:cNvSpPr/>
          <p:nvPr/>
        </p:nvSpPr>
        <p:spPr>
          <a:xfrm>
            <a:off x="9768643" y="961343"/>
            <a:ext cx="2168891" cy="115156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Cold Back up (No Online)</a:t>
            </a:r>
          </a:p>
        </p:txBody>
      </p:sp>
      <p:sp>
        <p:nvSpPr>
          <p:cNvPr id="24" name="Rectangle 23">
            <a:extLst>
              <a:ext uri="{FF2B5EF4-FFF2-40B4-BE49-F238E27FC236}">
                <a16:creationId xmlns:a16="http://schemas.microsoft.com/office/drawing/2014/main" id="{269E679D-B8F1-47BE-B868-D4CD639F2061}"/>
              </a:ext>
            </a:extLst>
          </p:cNvPr>
          <p:cNvSpPr/>
          <p:nvPr/>
        </p:nvSpPr>
        <p:spPr>
          <a:xfrm>
            <a:off x="158869" y="1122416"/>
            <a:ext cx="2168891" cy="115156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Hadoop Gen 1</a:t>
            </a:r>
          </a:p>
        </p:txBody>
      </p:sp>
    </p:spTree>
    <p:extLst>
      <p:ext uri="{BB962C8B-B14F-4D97-AF65-F5344CB8AC3E}">
        <p14:creationId xmlns:p14="http://schemas.microsoft.com/office/powerpoint/2010/main" val="1903251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281437"/>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How to resolve it</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504321"/>
            <a:ext cx="11743769" cy="1223684"/>
          </a:xfrm>
        </p:spPr>
        <p:txBody>
          <a:bodyPr>
            <a:normAutofit/>
          </a:bodyPr>
          <a:lstStyle/>
          <a:p>
            <a:r>
              <a:rPr lang="en-CA" sz="2000" dirty="0">
                <a:latin typeface="Times New Roman" panose="02020603050405020304" pitchFamily="18" charset="0"/>
                <a:cs typeface="Times New Roman" panose="02020603050405020304" pitchFamily="18" charset="0"/>
              </a:rPr>
              <a:t>Problem was we had back up machine which had the back up. But we notice from previous slides we lost back up.so we need to send to the shared location.</a:t>
            </a:r>
          </a:p>
        </p:txBody>
      </p:sp>
      <p:sp>
        <p:nvSpPr>
          <p:cNvPr id="4" name="Rectangle 3">
            <a:extLst>
              <a:ext uri="{FF2B5EF4-FFF2-40B4-BE49-F238E27FC236}">
                <a16:creationId xmlns:a16="http://schemas.microsoft.com/office/drawing/2014/main" id="{2F266071-D62B-4FBA-9352-3AA9FDFC072D}"/>
              </a:ext>
            </a:extLst>
          </p:cNvPr>
          <p:cNvSpPr/>
          <p:nvPr/>
        </p:nvSpPr>
        <p:spPr>
          <a:xfrm>
            <a:off x="2384658" y="1461298"/>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D7D9FD-DFC8-41EF-8A4D-F2B09991951A}"/>
              </a:ext>
            </a:extLst>
          </p:cNvPr>
          <p:cNvSpPr/>
          <p:nvPr/>
        </p:nvSpPr>
        <p:spPr>
          <a:xfrm>
            <a:off x="6583556" y="1447274"/>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2000" dirty="0">
                <a:solidFill>
                  <a:schemeClr val="tx1"/>
                </a:solidFill>
                <a:latin typeface="Times New Roman" panose="02020603050405020304" pitchFamily="18" charset="0"/>
                <a:cs typeface="Times New Roman" panose="02020603050405020304" pitchFamily="18" charset="0"/>
              </a:rPr>
              <a:t>Back up Machine</a:t>
            </a:r>
          </a:p>
          <a:p>
            <a:pPr algn="ctr"/>
            <a:r>
              <a:rPr lang="en-CA" sz="2000" dirty="0">
                <a:solidFill>
                  <a:schemeClr val="tx1"/>
                </a:solidFill>
                <a:latin typeface="Times New Roman" panose="02020603050405020304" pitchFamily="18" charset="0"/>
                <a:cs typeface="Times New Roman" panose="02020603050405020304" pitchFamily="18" charset="0"/>
              </a:rPr>
              <a:t>Standby NameNode </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5A91A94-51B6-4A02-885E-182FA946335E}"/>
              </a:ext>
            </a:extLst>
          </p:cNvPr>
          <p:cNvSpPr/>
          <p:nvPr/>
        </p:nvSpPr>
        <p:spPr>
          <a:xfrm>
            <a:off x="2552725" y="1674660"/>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BBF60439-3043-4B23-8E97-1C319C01F763}"/>
              </a:ext>
            </a:extLst>
          </p:cNvPr>
          <p:cNvSpPr/>
          <p:nvPr/>
        </p:nvSpPr>
        <p:spPr>
          <a:xfrm>
            <a:off x="6688422" y="3447319"/>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8" name="Rectangle 7">
            <a:extLst>
              <a:ext uri="{FF2B5EF4-FFF2-40B4-BE49-F238E27FC236}">
                <a16:creationId xmlns:a16="http://schemas.microsoft.com/office/drawing/2014/main" id="{AE147B1B-072B-42FD-BB76-EEB18D03BA8E}"/>
              </a:ext>
            </a:extLst>
          </p:cNvPr>
          <p:cNvSpPr/>
          <p:nvPr/>
        </p:nvSpPr>
        <p:spPr>
          <a:xfrm>
            <a:off x="3321023" y="3603654"/>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9" name="Flowchart: Connector 8">
            <a:extLst>
              <a:ext uri="{FF2B5EF4-FFF2-40B4-BE49-F238E27FC236}">
                <a16:creationId xmlns:a16="http://schemas.microsoft.com/office/drawing/2014/main" id="{2F8886C8-6CD0-45FC-9A5B-BBA47DEBBF6C}"/>
              </a:ext>
            </a:extLst>
          </p:cNvPr>
          <p:cNvSpPr/>
          <p:nvPr/>
        </p:nvSpPr>
        <p:spPr>
          <a:xfrm>
            <a:off x="5110610" y="411431"/>
            <a:ext cx="1472946" cy="1136771"/>
          </a:xfrm>
          <a:prstGeom prst="flowChartConnector">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Edit Log</a:t>
            </a:r>
          </a:p>
        </p:txBody>
      </p:sp>
      <p:cxnSp>
        <p:nvCxnSpPr>
          <p:cNvPr id="11" name="Straight Arrow Connector 10">
            <a:extLst>
              <a:ext uri="{FF2B5EF4-FFF2-40B4-BE49-F238E27FC236}">
                <a16:creationId xmlns:a16="http://schemas.microsoft.com/office/drawing/2014/main" id="{A819D6A6-E4F5-4658-A63C-B4AF88B7E165}"/>
              </a:ext>
            </a:extLst>
          </p:cNvPr>
          <p:cNvCxnSpPr>
            <a:cxnSpLocks/>
            <a:stCxn id="9" idx="5"/>
          </p:cNvCxnSpPr>
          <p:nvPr/>
        </p:nvCxnSpPr>
        <p:spPr>
          <a:xfrm>
            <a:off x="6367848" y="1381726"/>
            <a:ext cx="424475" cy="203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1F0008-B9F6-4D62-95FE-07D268F4B5EF}"/>
              </a:ext>
            </a:extLst>
          </p:cNvPr>
          <p:cNvCxnSpPr>
            <a:cxnSpLocks/>
            <a:stCxn id="8" idx="3"/>
            <a:endCxn id="9" idx="3"/>
          </p:cNvCxnSpPr>
          <p:nvPr/>
        </p:nvCxnSpPr>
        <p:spPr>
          <a:xfrm flipV="1">
            <a:off x="4517765" y="1381726"/>
            <a:ext cx="808553" cy="2466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AAEE1A-9211-467E-B6C4-5C3D816ED81E}"/>
              </a:ext>
            </a:extLst>
          </p:cNvPr>
          <p:cNvSpPr/>
          <p:nvPr/>
        </p:nvSpPr>
        <p:spPr>
          <a:xfrm>
            <a:off x="9532645" y="1674660"/>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Hot Back up</a:t>
            </a:r>
          </a:p>
        </p:txBody>
      </p:sp>
    </p:spTree>
    <p:extLst>
      <p:ext uri="{BB962C8B-B14F-4D97-AF65-F5344CB8AC3E}">
        <p14:creationId xmlns:p14="http://schemas.microsoft.com/office/powerpoint/2010/main" val="255171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Zookeeper</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Zookeeper Ensue at any point of time all the slave machines are reporting to master machine.</a:t>
            </a:r>
          </a:p>
        </p:txBody>
      </p:sp>
      <p:sp>
        <p:nvSpPr>
          <p:cNvPr id="4" name="Flowchart: Connector 3">
            <a:extLst>
              <a:ext uri="{FF2B5EF4-FFF2-40B4-BE49-F238E27FC236}">
                <a16:creationId xmlns:a16="http://schemas.microsoft.com/office/drawing/2014/main" id="{992C4FB1-F6E2-470E-89BE-A86FAA359410}"/>
              </a:ext>
            </a:extLst>
          </p:cNvPr>
          <p:cNvSpPr/>
          <p:nvPr/>
        </p:nvSpPr>
        <p:spPr>
          <a:xfrm>
            <a:off x="4343400" y="14001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Times New Roman" panose="02020603050405020304" pitchFamily="18" charset="0"/>
                <a:cs typeface="Times New Roman" panose="02020603050405020304" pitchFamily="18" charset="0"/>
              </a:rPr>
              <a:t>Master </a:t>
            </a:r>
          </a:p>
          <a:p>
            <a:pPr algn="ctr"/>
            <a:r>
              <a:rPr lang="en-CA" sz="1600" dirty="0">
                <a:solidFill>
                  <a:schemeClr val="tx1"/>
                </a:solidFill>
                <a:latin typeface="Times New Roman" panose="02020603050405020304" pitchFamily="18" charset="0"/>
                <a:cs typeface="Times New Roman" panose="02020603050405020304" pitchFamily="18" charset="0"/>
              </a:rPr>
              <a:t>NameNode</a:t>
            </a:r>
          </a:p>
        </p:txBody>
      </p:sp>
      <p:sp>
        <p:nvSpPr>
          <p:cNvPr id="5" name="Flowchart: Connector 4">
            <a:extLst>
              <a:ext uri="{FF2B5EF4-FFF2-40B4-BE49-F238E27FC236}">
                <a16:creationId xmlns:a16="http://schemas.microsoft.com/office/drawing/2014/main" id="{2EF74A75-166D-457A-B127-911EFD13AA4C}"/>
              </a:ext>
            </a:extLst>
          </p:cNvPr>
          <p:cNvSpPr/>
          <p:nvPr/>
        </p:nvSpPr>
        <p:spPr>
          <a:xfrm>
            <a:off x="4484499"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6" name="Flowchart: Connector 5">
            <a:extLst>
              <a:ext uri="{FF2B5EF4-FFF2-40B4-BE49-F238E27FC236}">
                <a16:creationId xmlns:a16="http://schemas.microsoft.com/office/drawing/2014/main" id="{30A0D0D5-8277-467F-A95E-46DC40F4D01E}"/>
              </a:ext>
            </a:extLst>
          </p:cNvPr>
          <p:cNvSpPr/>
          <p:nvPr/>
        </p:nvSpPr>
        <p:spPr>
          <a:xfrm>
            <a:off x="788670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sp>
        <p:nvSpPr>
          <p:cNvPr id="7" name="Flowchart: Connector 6">
            <a:extLst>
              <a:ext uri="{FF2B5EF4-FFF2-40B4-BE49-F238E27FC236}">
                <a16:creationId xmlns:a16="http://schemas.microsoft.com/office/drawing/2014/main" id="{E18FA975-4594-4C30-A402-8536989FEBAB}"/>
              </a:ext>
            </a:extLst>
          </p:cNvPr>
          <p:cNvSpPr/>
          <p:nvPr/>
        </p:nvSpPr>
        <p:spPr>
          <a:xfrm>
            <a:off x="971550" y="3533775"/>
            <a:ext cx="1581150" cy="1457325"/>
          </a:xfrm>
          <a:prstGeom prst="flowChartConnec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Slave </a:t>
            </a:r>
          </a:p>
          <a:p>
            <a:pPr algn="ctr"/>
            <a:r>
              <a:rPr lang="en-CA" dirty="0">
                <a:solidFill>
                  <a:schemeClr val="tx1"/>
                </a:solidFill>
                <a:latin typeface="Times New Roman" panose="02020603050405020304" pitchFamily="18" charset="0"/>
                <a:cs typeface="Times New Roman" panose="02020603050405020304" pitchFamily="18" charset="0"/>
              </a:rPr>
              <a:t>DataNode</a:t>
            </a:r>
          </a:p>
          <a:p>
            <a:pPr algn="ctr"/>
            <a:endParaRPr lang="en-CA" dirty="0"/>
          </a:p>
        </p:txBody>
      </p:sp>
      <p:cxnSp>
        <p:nvCxnSpPr>
          <p:cNvPr id="9" name="Straight Arrow Connector 8">
            <a:extLst>
              <a:ext uri="{FF2B5EF4-FFF2-40B4-BE49-F238E27FC236}">
                <a16:creationId xmlns:a16="http://schemas.microsoft.com/office/drawing/2014/main" id="{ABED35B4-4B89-4C77-BF72-C8BBE0DB1C67}"/>
              </a:ext>
            </a:extLst>
          </p:cNvPr>
          <p:cNvCxnSpPr>
            <a:stCxn id="4" idx="2"/>
          </p:cNvCxnSpPr>
          <p:nvPr/>
        </p:nvCxnSpPr>
        <p:spPr>
          <a:xfrm flipH="1">
            <a:off x="2114550" y="2128838"/>
            <a:ext cx="2228850"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AEB8347-3C59-4F4C-8045-126A74A4170A}"/>
              </a:ext>
            </a:extLst>
          </p:cNvPr>
          <p:cNvCxnSpPr>
            <a:cxnSpLocks/>
            <a:stCxn id="4" idx="6"/>
            <a:endCxn id="6" idx="0"/>
          </p:cNvCxnSpPr>
          <p:nvPr/>
        </p:nvCxnSpPr>
        <p:spPr>
          <a:xfrm>
            <a:off x="5924550" y="2128838"/>
            <a:ext cx="2752725" cy="14049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21053EE1-0780-433F-9BEF-FAADB1118AE0}"/>
              </a:ext>
            </a:extLst>
          </p:cNvPr>
          <p:cNvCxnSpPr>
            <a:cxnSpLocks/>
            <a:stCxn id="4" idx="4"/>
          </p:cNvCxnSpPr>
          <p:nvPr/>
        </p:nvCxnSpPr>
        <p:spPr>
          <a:xfrm>
            <a:off x="5133975" y="2857500"/>
            <a:ext cx="0" cy="6762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4C3DEF8F-0D3F-477B-BCE0-620DEF46DE5C}"/>
              </a:ext>
            </a:extLst>
          </p:cNvPr>
          <p:cNvSpPr/>
          <p:nvPr/>
        </p:nvSpPr>
        <p:spPr>
          <a:xfrm>
            <a:off x="689091" y="1453970"/>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Zookeeper</a:t>
            </a:r>
          </a:p>
        </p:txBody>
      </p:sp>
    </p:spTree>
    <p:extLst>
      <p:ext uri="{BB962C8B-B14F-4D97-AF65-F5344CB8AC3E}">
        <p14:creationId xmlns:p14="http://schemas.microsoft.com/office/powerpoint/2010/main" val="4008966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281437"/>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High Availability</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6130827"/>
            <a:ext cx="11743769" cy="597177"/>
          </a:xfrm>
        </p:spPr>
        <p:txBody>
          <a:bodyPr>
            <a:normAutofit/>
          </a:bodyPr>
          <a:lstStyle/>
          <a:p>
            <a:r>
              <a:rPr lang="en-CA" sz="20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2F266071-D62B-4FBA-9352-3AA9FDFC072D}"/>
              </a:ext>
            </a:extLst>
          </p:cNvPr>
          <p:cNvSpPr/>
          <p:nvPr/>
        </p:nvSpPr>
        <p:spPr>
          <a:xfrm>
            <a:off x="2334458" y="1485597"/>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2000" dirty="0">
                <a:solidFill>
                  <a:schemeClr val="tx1"/>
                </a:solidFill>
                <a:latin typeface="Times New Roman" panose="02020603050405020304" pitchFamily="18" charset="0"/>
                <a:cs typeface="Times New Roman" panose="02020603050405020304" pitchFamily="18" charset="0"/>
              </a:rPr>
              <a:t>Master </a:t>
            </a:r>
          </a:p>
          <a:p>
            <a:pPr algn="ctr"/>
            <a:r>
              <a:rPr lang="en-CA" sz="2000" dirty="0">
                <a:solidFill>
                  <a:schemeClr val="tx1"/>
                </a:solidFill>
                <a:latin typeface="Times New Roman" panose="02020603050405020304" pitchFamily="18" charset="0"/>
                <a:cs typeface="Times New Roman" panose="02020603050405020304" pitchFamily="18" charset="0"/>
              </a:rPr>
              <a:t>NameNode</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D7D9FD-DFC8-41EF-8A4D-F2B09991951A}"/>
              </a:ext>
            </a:extLst>
          </p:cNvPr>
          <p:cNvSpPr/>
          <p:nvPr/>
        </p:nvSpPr>
        <p:spPr>
          <a:xfrm>
            <a:off x="6583556" y="1447274"/>
            <a:ext cx="2603215" cy="39634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2000" dirty="0">
                <a:solidFill>
                  <a:schemeClr val="tx1"/>
                </a:solidFill>
                <a:latin typeface="Times New Roman" panose="02020603050405020304" pitchFamily="18" charset="0"/>
                <a:cs typeface="Times New Roman" panose="02020603050405020304" pitchFamily="18" charset="0"/>
              </a:rPr>
              <a:t>Back up Machine</a:t>
            </a:r>
          </a:p>
          <a:p>
            <a:pPr algn="ctr"/>
            <a:r>
              <a:rPr lang="en-CA" sz="2000" dirty="0">
                <a:solidFill>
                  <a:schemeClr val="tx1"/>
                </a:solidFill>
                <a:latin typeface="Times New Roman" panose="02020603050405020304" pitchFamily="18" charset="0"/>
                <a:cs typeface="Times New Roman" panose="02020603050405020304" pitchFamily="18" charset="0"/>
              </a:rPr>
              <a:t>Standby NameNode </a:t>
            </a:r>
          </a:p>
          <a:p>
            <a:pPr algn="ctr"/>
            <a:endParaRPr lang="en-CA" sz="2000" dirty="0">
              <a:solidFill>
                <a:schemeClr val="tx1"/>
              </a:solidFill>
              <a:latin typeface="Times New Roman" panose="02020603050405020304" pitchFamily="18" charset="0"/>
              <a:cs typeface="Times New Roman" panose="02020603050405020304" pitchFamily="18" charset="0"/>
            </a:endParaRPr>
          </a:p>
          <a:p>
            <a:pPr algn="ctr"/>
            <a:endParaRPr lang="en-CA" sz="3200"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5A91A94-51B6-4A02-885E-182FA946335E}"/>
              </a:ext>
            </a:extLst>
          </p:cNvPr>
          <p:cNvSpPr/>
          <p:nvPr/>
        </p:nvSpPr>
        <p:spPr>
          <a:xfrm>
            <a:off x="2552725" y="1674660"/>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RAM</a:t>
            </a:r>
          </a:p>
          <a:p>
            <a:pPr algn="ctr"/>
            <a:r>
              <a:rPr lang="en-CA" sz="1200" dirty="0">
                <a:solidFill>
                  <a:srgbClr val="FF0000"/>
                </a:solidFill>
                <a:latin typeface="Times New Roman" panose="02020603050405020304" pitchFamily="18" charset="0"/>
                <a:cs typeface="Times New Roman" panose="02020603050405020304" pitchFamily="18" charset="0"/>
              </a:rPr>
              <a:t>Metadata</a:t>
            </a:r>
          </a:p>
        </p:txBody>
      </p:sp>
      <p:sp>
        <p:nvSpPr>
          <p:cNvPr id="7" name="Rectangle 6">
            <a:extLst>
              <a:ext uri="{FF2B5EF4-FFF2-40B4-BE49-F238E27FC236}">
                <a16:creationId xmlns:a16="http://schemas.microsoft.com/office/drawing/2014/main" id="{BBF60439-3043-4B23-8E97-1C319C01F763}"/>
              </a:ext>
            </a:extLst>
          </p:cNvPr>
          <p:cNvSpPr/>
          <p:nvPr/>
        </p:nvSpPr>
        <p:spPr>
          <a:xfrm>
            <a:off x="6688422" y="3447319"/>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8" name="Rectangle 7">
            <a:extLst>
              <a:ext uri="{FF2B5EF4-FFF2-40B4-BE49-F238E27FC236}">
                <a16:creationId xmlns:a16="http://schemas.microsoft.com/office/drawing/2014/main" id="{AE147B1B-072B-42FD-BB76-EEB18D03BA8E}"/>
              </a:ext>
            </a:extLst>
          </p:cNvPr>
          <p:cNvSpPr/>
          <p:nvPr/>
        </p:nvSpPr>
        <p:spPr>
          <a:xfrm>
            <a:off x="3321023" y="3603654"/>
            <a:ext cx="1196742" cy="48815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 FS Image </a:t>
            </a:r>
          </a:p>
        </p:txBody>
      </p:sp>
      <p:sp>
        <p:nvSpPr>
          <p:cNvPr id="9" name="Flowchart: Connector 8">
            <a:extLst>
              <a:ext uri="{FF2B5EF4-FFF2-40B4-BE49-F238E27FC236}">
                <a16:creationId xmlns:a16="http://schemas.microsoft.com/office/drawing/2014/main" id="{2F8886C8-6CD0-45FC-9A5B-BBA47DEBBF6C}"/>
              </a:ext>
            </a:extLst>
          </p:cNvPr>
          <p:cNvSpPr/>
          <p:nvPr/>
        </p:nvSpPr>
        <p:spPr>
          <a:xfrm>
            <a:off x="5110610" y="411431"/>
            <a:ext cx="1472946" cy="1136771"/>
          </a:xfrm>
          <a:prstGeom prst="flowChartConnector">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Edit Log</a:t>
            </a:r>
          </a:p>
        </p:txBody>
      </p:sp>
      <p:cxnSp>
        <p:nvCxnSpPr>
          <p:cNvPr id="11" name="Straight Arrow Connector 10">
            <a:extLst>
              <a:ext uri="{FF2B5EF4-FFF2-40B4-BE49-F238E27FC236}">
                <a16:creationId xmlns:a16="http://schemas.microsoft.com/office/drawing/2014/main" id="{A819D6A6-E4F5-4658-A63C-B4AF88B7E165}"/>
              </a:ext>
            </a:extLst>
          </p:cNvPr>
          <p:cNvCxnSpPr>
            <a:cxnSpLocks/>
            <a:stCxn id="9" idx="5"/>
          </p:cNvCxnSpPr>
          <p:nvPr/>
        </p:nvCxnSpPr>
        <p:spPr>
          <a:xfrm>
            <a:off x="6367848" y="1381726"/>
            <a:ext cx="424475" cy="203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1F0008-B9F6-4D62-95FE-07D268F4B5EF}"/>
              </a:ext>
            </a:extLst>
          </p:cNvPr>
          <p:cNvCxnSpPr>
            <a:cxnSpLocks/>
            <a:stCxn id="8" idx="3"/>
            <a:endCxn id="9" idx="3"/>
          </p:cNvCxnSpPr>
          <p:nvPr/>
        </p:nvCxnSpPr>
        <p:spPr>
          <a:xfrm flipV="1">
            <a:off x="4517765" y="1381726"/>
            <a:ext cx="808553" cy="2466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AAEE1A-9211-467E-B6C4-5C3D816ED81E}"/>
              </a:ext>
            </a:extLst>
          </p:cNvPr>
          <p:cNvSpPr/>
          <p:nvPr/>
        </p:nvSpPr>
        <p:spPr>
          <a:xfrm>
            <a:off x="9532645" y="1674660"/>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Hot Back up</a:t>
            </a:r>
          </a:p>
        </p:txBody>
      </p:sp>
      <p:sp>
        <p:nvSpPr>
          <p:cNvPr id="10" name="Multiplication Sign 9">
            <a:extLst>
              <a:ext uri="{FF2B5EF4-FFF2-40B4-BE49-F238E27FC236}">
                <a16:creationId xmlns:a16="http://schemas.microsoft.com/office/drawing/2014/main" id="{01382877-0DEE-45E7-AFA9-2CDF8A52CD4E}"/>
              </a:ext>
            </a:extLst>
          </p:cNvPr>
          <p:cNvSpPr/>
          <p:nvPr/>
        </p:nvSpPr>
        <p:spPr>
          <a:xfrm>
            <a:off x="2634370" y="1578842"/>
            <a:ext cx="2069906" cy="3415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CD630C1B-275A-4716-8D50-0B41BF10E100}"/>
              </a:ext>
            </a:extLst>
          </p:cNvPr>
          <p:cNvSpPr/>
          <p:nvPr/>
        </p:nvSpPr>
        <p:spPr>
          <a:xfrm>
            <a:off x="4704276" y="5692852"/>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High Availability (HA)</a:t>
            </a:r>
          </a:p>
        </p:txBody>
      </p:sp>
      <p:sp>
        <p:nvSpPr>
          <p:cNvPr id="15" name="Rectangle 14">
            <a:extLst>
              <a:ext uri="{FF2B5EF4-FFF2-40B4-BE49-F238E27FC236}">
                <a16:creationId xmlns:a16="http://schemas.microsoft.com/office/drawing/2014/main" id="{0B630348-410B-40CA-91DC-6FC9A360E656}"/>
              </a:ext>
            </a:extLst>
          </p:cNvPr>
          <p:cNvSpPr/>
          <p:nvPr/>
        </p:nvSpPr>
        <p:spPr>
          <a:xfrm>
            <a:off x="-40934" y="1652027"/>
            <a:ext cx="1965040" cy="59717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rgbClr val="FF0000"/>
                </a:solidFill>
                <a:latin typeface="Times New Roman" panose="02020603050405020304" pitchFamily="18" charset="0"/>
                <a:cs typeface="Times New Roman" panose="02020603050405020304" pitchFamily="18" charset="0"/>
              </a:rPr>
              <a:t>Zookeeper </a:t>
            </a:r>
          </a:p>
        </p:txBody>
      </p:sp>
    </p:spTree>
    <p:extLst>
      <p:ext uri="{BB962C8B-B14F-4D97-AF65-F5344CB8AC3E}">
        <p14:creationId xmlns:p14="http://schemas.microsoft.com/office/powerpoint/2010/main" val="2870087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Increase RAM of the Master Machine</a:t>
            </a:r>
          </a:p>
        </p:txBody>
      </p:sp>
      <p:sp>
        <p:nvSpPr>
          <p:cNvPr id="4" name="Rectangle 3">
            <a:extLst>
              <a:ext uri="{FF2B5EF4-FFF2-40B4-BE49-F238E27FC236}">
                <a16:creationId xmlns:a16="http://schemas.microsoft.com/office/drawing/2014/main" id="{308DF3F0-6A33-4768-9333-C4B27A6543BD}"/>
              </a:ext>
            </a:extLst>
          </p:cNvPr>
          <p:cNvSpPr/>
          <p:nvPr/>
        </p:nvSpPr>
        <p:spPr>
          <a:xfrm>
            <a:off x="3968181" y="312886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5585455" y="311221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7202729" y="312886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2415606" y="3128869"/>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p:txBody>
      </p:sp>
      <p:sp>
        <p:nvSpPr>
          <p:cNvPr id="9" name="Rectangle 8">
            <a:extLst>
              <a:ext uri="{FF2B5EF4-FFF2-40B4-BE49-F238E27FC236}">
                <a16:creationId xmlns:a16="http://schemas.microsoft.com/office/drawing/2014/main" id="{53DF70C8-09E5-41C3-8498-A07036BC7417}"/>
              </a:ext>
            </a:extLst>
          </p:cNvPr>
          <p:cNvSpPr/>
          <p:nvPr/>
        </p:nvSpPr>
        <p:spPr>
          <a:xfrm>
            <a:off x="2296543" y="4747965"/>
            <a:ext cx="6153150" cy="6570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3E3C6D6-9A4D-49F7-A72D-AABB44DCE683}"/>
              </a:ext>
            </a:extLst>
          </p:cNvPr>
          <p:cNvSpPr/>
          <p:nvPr/>
        </p:nvSpPr>
        <p:spPr>
          <a:xfrm>
            <a:off x="2558077" y="3267702"/>
            <a:ext cx="468087" cy="32259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C40804F-CEAC-43A5-A924-81861341E95A}"/>
              </a:ext>
            </a:extLst>
          </p:cNvPr>
          <p:cNvSpPr/>
          <p:nvPr/>
        </p:nvSpPr>
        <p:spPr>
          <a:xfrm>
            <a:off x="3717537" y="1509773"/>
            <a:ext cx="2378463"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Metadata</a:t>
            </a:r>
          </a:p>
        </p:txBody>
      </p:sp>
      <p:sp>
        <p:nvSpPr>
          <p:cNvPr id="13" name="Content Placeholder 2">
            <a:extLst>
              <a:ext uri="{FF2B5EF4-FFF2-40B4-BE49-F238E27FC236}">
                <a16:creationId xmlns:a16="http://schemas.microsoft.com/office/drawing/2014/main" id="{2A899B07-7C75-4363-9122-65AC2F44599A}"/>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Are you able to procced if the master RAM is full  so there will be no room for Metadata. You might be able to increase the ram to address it .Can we keep increasing it </a:t>
            </a:r>
            <a:r>
              <a:rPr lang="en-CA" sz="2000" dirty="0">
                <a:solidFill>
                  <a:srgbClr val="FF0000"/>
                </a:solidFill>
                <a:latin typeface="Times New Roman" panose="02020603050405020304" pitchFamily="18" charset="0"/>
                <a:cs typeface="Times New Roman" panose="02020603050405020304" pitchFamily="18" charset="0"/>
              </a:rPr>
              <a:t>? (vertical scaling issue) </a:t>
            </a:r>
          </a:p>
        </p:txBody>
      </p:sp>
      <p:sp>
        <p:nvSpPr>
          <p:cNvPr id="14" name="Rectangle 13">
            <a:extLst>
              <a:ext uri="{FF2B5EF4-FFF2-40B4-BE49-F238E27FC236}">
                <a16:creationId xmlns:a16="http://schemas.microsoft.com/office/drawing/2014/main" id="{EB024311-0A35-473B-8FC9-979145174894}"/>
              </a:ext>
            </a:extLst>
          </p:cNvPr>
          <p:cNvSpPr/>
          <p:nvPr/>
        </p:nvSpPr>
        <p:spPr>
          <a:xfrm>
            <a:off x="7409899" y="3267702"/>
            <a:ext cx="468087" cy="32259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68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Solution for this issue ?(Increase RAM of the Master Machine)</a:t>
            </a:r>
          </a:p>
        </p:txBody>
      </p:sp>
      <p:sp>
        <p:nvSpPr>
          <p:cNvPr id="4" name="Rectangle 3">
            <a:extLst>
              <a:ext uri="{FF2B5EF4-FFF2-40B4-BE49-F238E27FC236}">
                <a16:creationId xmlns:a16="http://schemas.microsoft.com/office/drawing/2014/main" id="{308DF3F0-6A33-4768-9333-C4B27A6543BD}"/>
              </a:ext>
            </a:extLst>
          </p:cNvPr>
          <p:cNvSpPr/>
          <p:nvPr/>
        </p:nvSpPr>
        <p:spPr>
          <a:xfrm>
            <a:off x="4081392" y="308044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03918FA-3D75-4877-A2E0-21A16862E763}"/>
              </a:ext>
            </a:extLst>
          </p:cNvPr>
          <p:cNvSpPr/>
          <p:nvPr/>
        </p:nvSpPr>
        <p:spPr>
          <a:xfrm>
            <a:off x="5698666" y="3063795"/>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BE332B5-214C-42FC-80DC-CEE6C38C2D53}"/>
              </a:ext>
            </a:extLst>
          </p:cNvPr>
          <p:cNvSpPr/>
          <p:nvPr/>
        </p:nvSpPr>
        <p:spPr>
          <a:xfrm>
            <a:off x="7315940" y="308044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B0D333-35C8-41C9-80CA-36AD48CDAD2D}"/>
              </a:ext>
            </a:extLst>
          </p:cNvPr>
          <p:cNvSpPr/>
          <p:nvPr/>
        </p:nvSpPr>
        <p:spPr>
          <a:xfrm>
            <a:off x="2528817" y="3080447"/>
            <a:ext cx="1350515" cy="146131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Machine Node</a:t>
            </a:r>
          </a:p>
        </p:txBody>
      </p:sp>
      <p:sp>
        <p:nvSpPr>
          <p:cNvPr id="11" name="Rectangle 10">
            <a:extLst>
              <a:ext uri="{FF2B5EF4-FFF2-40B4-BE49-F238E27FC236}">
                <a16:creationId xmlns:a16="http://schemas.microsoft.com/office/drawing/2014/main" id="{B3E3C6D6-9A4D-49F7-A72D-AABB44DCE683}"/>
              </a:ext>
            </a:extLst>
          </p:cNvPr>
          <p:cNvSpPr/>
          <p:nvPr/>
        </p:nvSpPr>
        <p:spPr>
          <a:xfrm>
            <a:off x="2671288" y="3219280"/>
            <a:ext cx="468087" cy="32259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C40804F-CEAC-43A5-A924-81861341E95A}"/>
              </a:ext>
            </a:extLst>
          </p:cNvPr>
          <p:cNvSpPr/>
          <p:nvPr/>
        </p:nvSpPr>
        <p:spPr>
          <a:xfrm>
            <a:off x="2905332" y="2080562"/>
            <a:ext cx="2119514" cy="86948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Metadata</a:t>
            </a:r>
          </a:p>
        </p:txBody>
      </p:sp>
      <p:sp>
        <p:nvSpPr>
          <p:cNvPr id="13" name="Content Placeholder 2">
            <a:extLst>
              <a:ext uri="{FF2B5EF4-FFF2-40B4-BE49-F238E27FC236}">
                <a16:creationId xmlns:a16="http://schemas.microsoft.com/office/drawing/2014/main" id="{2A899B07-7C75-4363-9122-65AC2F44599A}"/>
              </a:ext>
            </a:extLst>
          </p:cNvPr>
          <p:cNvSpPr>
            <a:spLocks noGrp="1"/>
          </p:cNvSpPr>
          <p:nvPr>
            <p:ph idx="1"/>
          </p:nvPr>
        </p:nvSpPr>
        <p:spPr>
          <a:xfrm>
            <a:off x="193765" y="5730240"/>
            <a:ext cx="11743769" cy="997765"/>
          </a:xfrm>
        </p:spPr>
        <p:txBody>
          <a:bodyPr>
            <a:normAutofit lnSpcReduction="10000"/>
          </a:bodyPr>
          <a:lstStyle/>
          <a:p>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Add another Master .These two machines are master.(apply the horizontal scaling ).These two machine is going to behave a single machine. They only maintain some Metadata</a:t>
            </a:r>
          </a:p>
          <a:p>
            <a:endParaRPr lang="en-CA" sz="2000" dirty="0">
              <a:solidFill>
                <a:srgbClr val="FF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B024311-0A35-473B-8FC9-979145174894}"/>
              </a:ext>
            </a:extLst>
          </p:cNvPr>
          <p:cNvSpPr/>
          <p:nvPr/>
        </p:nvSpPr>
        <p:spPr>
          <a:xfrm>
            <a:off x="7523110" y="3219280"/>
            <a:ext cx="468087" cy="32259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44EF737-20A5-46E1-99AF-668D1907E555}"/>
              </a:ext>
            </a:extLst>
          </p:cNvPr>
          <p:cNvSpPr/>
          <p:nvPr/>
        </p:nvSpPr>
        <p:spPr>
          <a:xfrm>
            <a:off x="5314166" y="2080562"/>
            <a:ext cx="2119514" cy="84864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Metadata</a:t>
            </a:r>
          </a:p>
        </p:txBody>
      </p:sp>
      <p:sp>
        <p:nvSpPr>
          <p:cNvPr id="16" name="Rectangle 15">
            <a:extLst>
              <a:ext uri="{FF2B5EF4-FFF2-40B4-BE49-F238E27FC236}">
                <a16:creationId xmlns:a16="http://schemas.microsoft.com/office/drawing/2014/main" id="{53DE475A-B6CA-43A1-8171-7FBA760C01EA}"/>
              </a:ext>
            </a:extLst>
          </p:cNvPr>
          <p:cNvSpPr/>
          <p:nvPr/>
        </p:nvSpPr>
        <p:spPr>
          <a:xfrm>
            <a:off x="2905332" y="1135453"/>
            <a:ext cx="4528348" cy="86948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Virtual stock</a:t>
            </a:r>
          </a:p>
        </p:txBody>
      </p:sp>
      <p:sp>
        <p:nvSpPr>
          <p:cNvPr id="17" name="Rectangle 16">
            <a:extLst>
              <a:ext uri="{FF2B5EF4-FFF2-40B4-BE49-F238E27FC236}">
                <a16:creationId xmlns:a16="http://schemas.microsoft.com/office/drawing/2014/main" id="{B5EE85C5-BD41-4D5B-A354-021846A33AA3}"/>
              </a:ext>
            </a:extLst>
          </p:cNvPr>
          <p:cNvSpPr/>
          <p:nvPr/>
        </p:nvSpPr>
        <p:spPr>
          <a:xfrm>
            <a:off x="3167733" y="4636621"/>
            <a:ext cx="4528348" cy="86948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Federation (Hadoop Gen 2)</a:t>
            </a:r>
          </a:p>
        </p:txBody>
      </p:sp>
    </p:spTree>
    <p:extLst>
      <p:ext uri="{BB962C8B-B14F-4D97-AF65-F5344CB8AC3E}">
        <p14:creationId xmlns:p14="http://schemas.microsoft.com/office/powerpoint/2010/main" val="281015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Database Server</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705797"/>
            <a:ext cx="11743769" cy="1022209"/>
          </a:xfrm>
        </p:spPr>
        <p:txBody>
          <a:bodyPr>
            <a:normAutofit fontScale="77500" lnSpcReduction="20000"/>
          </a:bodyPr>
          <a:lstStyle/>
          <a:p>
            <a:r>
              <a:rPr lang="en-CA" sz="2000" dirty="0">
                <a:latin typeface="Times New Roman" panose="02020603050405020304" pitchFamily="18" charset="0"/>
                <a:cs typeface="Times New Roman" panose="02020603050405020304" pitchFamily="18" charset="0"/>
              </a:rPr>
              <a:t>Client  establish a connection to an instance .Instance will contact to physical storage and it will search  for data .That search cause issue</a:t>
            </a:r>
          </a:p>
          <a:p>
            <a:r>
              <a:rPr lang="en-CA" sz="2000" dirty="0">
                <a:latin typeface="Times New Roman" panose="02020603050405020304" pitchFamily="18" charset="0"/>
                <a:cs typeface="Times New Roman" panose="02020603050405020304" pitchFamily="18" charset="0"/>
              </a:rPr>
              <a:t>Data will be send to RAM   </a:t>
            </a:r>
          </a:p>
          <a:p>
            <a:r>
              <a:rPr lang="en-CA" sz="2000" dirty="0">
                <a:latin typeface="Times New Roman" panose="02020603050405020304" pitchFamily="18" charset="0"/>
                <a:cs typeface="Times New Roman" panose="02020603050405020304" pitchFamily="18" charset="0"/>
              </a:rPr>
              <a:t>On top of that will process it</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B93540-5331-456E-9039-52322BDCD689}"/>
              </a:ext>
            </a:extLst>
          </p:cNvPr>
          <p:cNvSpPr/>
          <p:nvPr/>
        </p:nvSpPr>
        <p:spPr>
          <a:xfrm>
            <a:off x="557081" y="882000"/>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Server</a:t>
            </a:r>
          </a:p>
        </p:txBody>
      </p:sp>
      <p:sp>
        <p:nvSpPr>
          <p:cNvPr id="5" name="Rectangle 4">
            <a:extLst>
              <a:ext uri="{FF2B5EF4-FFF2-40B4-BE49-F238E27FC236}">
                <a16:creationId xmlns:a16="http://schemas.microsoft.com/office/drawing/2014/main" id="{ACC03C62-CC49-4AA0-BCA8-AC700FD38B34}"/>
              </a:ext>
            </a:extLst>
          </p:cNvPr>
          <p:cNvSpPr/>
          <p:nvPr/>
        </p:nvSpPr>
        <p:spPr>
          <a:xfrm>
            <a:off x="1893028" y="3926020"/>
            <a:ext cx="4081594" cy="10222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a:t>
            </a:r>
          </a:p>
          <a:p>
            <a:pPr algn="ctr"/>
            <a:r>
              <a:rPr lang="en-CA" dirty="0">
                <a:solidFill>
                  <a:schemeClr val="tx1"/>
                </a:solidFill>
                <a:latin typeface="Times New Roman" panose="02020603050405020304" pitchFamily="18" charset="0"/>
                <a:cs typeface="Times New Roman" panose="02020603050405020304" pitchFamily="18" charset="0"/>
              </a:rPr>
              <a:t>(Storage )</a:t>
            </a:r>
          </a:p>
          <a:p>
            <a:pPr algn="ctr"/>
            <a:r>
              <a:rPr lang="en-CA" dirty="0">
                <a:solidFill>
                  <a:schemeClr val="tx1"/>
                </a:solidFill>
                <a:latin typeface="Times New Roman" panose="02020603050405020304" pitchFamily="18" charset="0"/>
                <a:cs typeface="Times New Roman" panose="02020603050405020304" pitchFamily="18" charset="0"/>
              </a:rPr>
              <a:t>.</a:t>
            </a:r>
            <a:r>
              <a:rPr lang="en-CA" dirty="0" err="1">
                <a:solidFill>
                  <a:schemeClr val="tx1"/>
                </a:solidFill>
                <a:latin typeface="Times New Roman" panose="02020603050405020304" pitchFamily="18" charset="0"/>
                <a:cs typeface="Times New Roman" panose="02020603050405020304" pitchFamily="18" charset="0"/>
              </a:rPr>
              <a:t>dbf</a:t>
            </a:r>
            <a:endParaRPr lang="en-CA" dirty="0"/>
          </a:p>
        </p:txBody>
      </p:sp>
      <p:sp>
        <p:nvSpPr>
          <p:cNvPr id="6" name="Rectangle 5">
            <a:extLst>
              <a:ext uri="{FF2B5EF4-FFF2-40B4-BE49-F238E27FC236}">
                <a16:creationId xmlns:a16="http://schemas.microsoft.com/office/drawing/2014/main" id="{FC822FAE-7821-4AD5-9753-D47A7EF68AF3}"/>
              </a:ext>
            </a:extLst>
          </p:cNvPr>
          <p:cNvSpPr/>
          <p:nvPr/>
        </p:nvSpPr>
        <p:spPr>
          <a:xfrm>
            <a:off x="1721578" y="1616530"/>
            <a:ext cx="4253044" cy="1315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solidFill>
                  <a:schemeClr val="tx1"/>
                </a:solidFill>
                <a:latin typeface="Times New Roman" panose="02020603050405020304" pitchFamily="18" charset="0"/>
                <a:cs typeface="Times New Roman" panose="02020603050405020304" pitchFamily="18" charset="0"/>
              </a:rPr>
              <a:t>RAM</a:t>
            </a:r>
          </a:p>
          <a:p>
            <a:pPr algn="ctr"/>
            <a:r>
              <a:rPr lang="en-CA" dirty="0">
                <a:solidFill>
                  <a:schemeClr val="tx1"/>
                </a:solidFill>
                <a:latin typeface="Times New Roman" panose="02020603050405020304" pitchFamily="18" charset="0"/>
                <a:cs typeface="Times New Roman" panose="02020603050405020304" pitchFamily="18" charset="0"/>
              </a:rPr>
              <a:t>Instance </a:t>
            </a:r>
          </a:p>
          <a:p>
            <a:pPr algn="ctr"/>
            <a:r>
              <a:rPr lang="en-CA" dirty="0">
                <a:solidFill>
                  <a:schemeClr val="tx1"/>
                </a:solidFill>
                <a:latin typeface="Times New Roman" panose="02020603050405020304" pitchFamily="18" charset="0"/>
                <a:cs typeface="Times New Roman" panose="02020603050405020304" pitchFamily="18" charset="0"/>
              </a:rPr>
              <a:t>BGP (back ground process )</a:t>
            </a:r>
          </a:p>
        </p:txBody>
      </p:sp>
      <p:cxnSp>
        <p:nvCxnSpPr>
          <p:cNvPr id="8" name="Straight Arrow Connector 7">
            <a:extLst>
              <a:ext uri="{FF2B5EF4-FFF2-40B4-BE49-F238E27FC236}">
                <a16:creationId xmlns:a16="http://schemas.microsoft.com/office/drawing/2014/main" id="{A5810DE8-92EE-4168-807A-6DAB602595EA}"/>
              </a:ext>
            </a:extLst>
          </p:cNvPr>
          <p:cNvCxnSpPr>
            <a:cxnSpLocks/>
            <a:stCxn id="14" idx="1"/>
          </p:cNvCxnSpPr>
          <p:nvPr/>
        </p:nvCxnSpPr>
        <p:spPr>
          <a:xfrm flipH="1">
            <a:off x="4257675" y="2062058"/>
            <a:ext cx="5581650" cy="27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CD01C0-7FD4-47EC-8F3E-594F70C539CB}"/>
              </a:ext>
            </a:extLst>
          </p:cNvPr>
          <p:cNvCxnSpPr>
            <a:cxnSpLocks/>
          </p:cNvCxnSpPr>
          <p:nvPr/>
        </p:nvCxnSpPr>
        <p:spPr>
          <a:xfrm>
            <a:off x="3374733" y="2266950"/>
            <a:ext cx="0" cy="194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FEB27FB-4EBF-4EDF-A52F-7DD3F1217E68}"/>
              </a:ext>
            </a:extLst>
          </p:cNvPr>
          <p:cNvSpPr/>
          <p:nvPr/>
        </p:nvSpPr>
        <p:spPr>
          <a:xfrm>
            <a:off x="9839325" y="1485690"/>
            <a:ext cx="1828800" cy="11527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Client </a:t>
            </a:r>
          </a:p>
          <a:p>
            <a:pPr algn="ctr"/>
            <a:r>
              <a:rPr lang="en-CA" dirty="0">
                <a:solidFill>
                  <a:schemeClr val="tx1"/>
                </a:solidFill>
                <a:latin typeface="Times New Roman" panose="02020603050405020304" pitchFamily="18" charset="0"/>
                <a:cs typeface="Times New Roman" panose="02020603050405020304" pitchFamily="18" charset="0"/>
              </a:rPr>
              <a:t>(Summary of Employee Table)</a:t>
            </a:r>
          </a:p>
        </p:txBody>
      </p:sp>
      <p:cxnSp>
        <p:nvCxnSpPr>
          <p:cNvPr id="21" name="Straight Arrow Connector 20">
            <a:extLst>
              <a:ext uri="{FF2B5EF4-FFF2-40B4-BE49-F238E27FC236}">
                <a16:creationId xmlns:a16="http://schemas.microsoft.com/office/drawing/2014/main" id="{F02CC6AB-03E9-4BB4-8B74-D6A6D9684C6C}"/>
              </a:ext>
            </a:extLst>
          </p:cNvPr>
          <p:cNvCxnSpPr>
            <a:cxnSpLocks/>
          </p:cNvCxnSpPr>
          <p:nvPr/>
        </p:nvCxnSpPr>
        <p:spPr>
          <a:xfrm flipV="1">
            <a:off x="2974683" y="1933575"/>
            <a:ext cx="0" cy="2663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BACE3D-A507-455D-8AE0-84BE70227CAF}"/>
              </a:ext>
            </a:extLst>
          </p:cNvPr>
          <p:cNvCxnSpPr>
            <a:cxnSpLocks/>
          </p:cNvCxnSpPr>
          <p:nvPr/>
        </p:nvCxnSpPr>
        <p:spPr>
          <a:xfrm>
            <a:off x="3546183" y="2419350"/>
            <a:ext cx="1111542" cy="2178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4D1B40-0541-42F1-B774-E5B26C432C9C}"/>
              </a:ext>
            </a:extLst>
          </p:cNvPr>
          <p:cNvCxnSpPr>
            <a:cxnSpLocks/>
          </p:cNvCxnSpPr>
          <p:nvPr/>
        </p:nvCxnSpPr>
        <p:spPr>
          <a:xfrm>
            <a:off x="3774783" y="2466046"/>
            <a:ext cx="1768767" cy="179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2B810E-95F8-44E9-9D00-9DFFBCA5F45A}"/>
              </a:ext>
            </a:extLst>
          </p:cNvPr>
          <p:cNvCxnSpPr>
            <a:cxnSpLocks/>
          </p:cNvCxnSpPr>
          <p:nvPr/>
        </p:nvCxnSpPr>
        <p:spPr>
          <a:xfrm>
            <a:off x="3527133" y="2419350"/>
            <a:ext cx="482892" cy="162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63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Hadoop Installation</a:t>
            </a:r>
          </a:p>
        </p:txBody>
      </p:sp>
      <p:sp>
        <p:nvSpPr>
          <p:cNvPr id="4" name="Rectangle 3">
            <a:extLst>
              <a:ext uri="{FF2B5EF4-FFF2-40B4-BE49-F238E27FC236}">
                <a16:creationId xmlns:a16="http://schemas.microsoft.com/office/drawing/2014/main" id="{76BF0586-8A9E-47EE-8FB0-6C8967D7F4A9}"/>
              </a:ext>
            </a:extLst>
          </p:cNvPr>
          <p:cNvSpPr/>
          <p:nvPr/>
        </p:nvSpPr>
        <p:spPr>
          <a:xfrm>
            <a:off x="3062086" y="1346206"/>
            <a:ext cx="3713183" cy="323450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1.Fully Distributed Mode</a:t>
            </a:r>
          </a:p>
          <a:p>
            <a:pPr algn="ctr"/>
            <a:r>
              <a:rPr lang="en-CA" dirty="0">
                <a:solidFill>
                  <a:schemeClr val="tx1"/>
                </a:solidFill>
                <a:latin typeface="Times New Roman" panose="02020603050405020304" pitchFamily="18" charset="0"/>
                <a:cs typeface="Times New Roman" panose="02020603050405020304" pitchFamily="18" charset="0"/>
              </a:rPr>
              <a:t>Whatever we covered so far</a:t>
            </a:r>
          </a:p>
          <a:p>
            <a:pPr algn="ctr"/>
            <a:r>
              <a:rPr lang="en-CA" dirty="0">
                <a:solidFill>
                  <a:schemeClr val="tx1"/>
                </a:solidFill>
                <a:latin typeface="Times New Roman" panose="02020603050405020304" pitchFamily="18" charset="0"/>
                <a:cs typeface="Times New Roman" panose="02020603050405020304" pitchFamily="18" charset="0"/>
              </a:rPr>
              <a:t>Replication:3</a:t>
            </a:r>
          </a:p>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2.Psedo distributed Mode</a:t>
            </a:r>
          </a:p>
          <a:p>
            <a:pPr algn="ctr"/>
            <a:r>
              <a:rPr lang="en-CA" dirty="0">
                <a:solidFill>
                  <a:schemeClr val="tx1"/>
                </a:solidFill>
                <a:latin typeface="Times New Roman" panose="02020603050405020304" pitchFamily="18" charset="0"/>
                <a:cs typeface="Times New Roman" panose="02020603050405020304" pitchFamily="18" charset="0"/>
              </a:rPr>
              <a:t>One single machine (Master)</a:t>
            </a:r>
          </a:p>
          <a:p>
            <a:pPr algn="ctr"/>
            <a:r>
              <a:rPr lang="en-CA" dirty="0">
                <a:solidFill>
                  <a:schemeClr val="tx1"/>
                </a:solidFill>
                <a:latin typeface="Times New Roman" panose="02020603050405020304" pitchFamily="18" charset="0"/>
                <a:cs typeface="Times New Roman" panose="02020603050405020304" pitchFamily="18" charset="0"/>
              </a:rPr>
              <a:t>NameNode</a:t>
            </a:r>
          </a:p>
          <a:p>
            <a:pPr algn="ctr"/>
            <a:r>
              <a:rPr lang="en-CA" dirty="0" err="1">
                <a:solidFill>
                  <a:schemeClr val="tx1"/>
                </a:solidFill>
                <a:latin typeface="Times New Roman" panose="02020603050405020304" pitchFamily="18" charset="0"/>
                <a:cs typeface="Times New Roman" panose="02020603050405020304" pitchFamily="18" charset="0"/>
              </a:rPr>
              <a:t>Datanode</a:t>
            </a: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HDFS</a:t>
            </a:r>
          </a:p>
          <a:p>
            <a:pPr algn="ctr"/>
            <a:r>
              <a:rPr lang="en-CA" dirty="0">
                <a:solidFill>
                  <a:schemeClr val="tx1"/>
                </a:solidFill>
                <a:latin typeface="Times New Roman" panose="02020603050405020304" pitchFamily="18" charset="0"/>
                <a:cs typeface="Times New Roman" panose="02020603050405020304" pitchFamily="18" charset="0"/>
              </a:rPr>
              <a:t>Replication:1</a:t>
            </a:r>
          </a:p>
        </p:txBody>
      </p:sp>
    </p:spTree>
    <p:extLst>
      <p:ext uri="{BB962C8B-B14F-4D97-AF65-F5344CB8AC3E}">
        <p14:creationId xmlns:p14="http://schemas.microsoft.com/office/powerpoint/2010/main" val="24771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Write Anatomy</a:t>
            </a:r>
            <a:br>
              <a:rPr lang="en-CA" sz="3200" dirty="0">
                <a:solidFill>
                  <a:srgbClr val="FF0000"/>
                </a:solidFill>
                <a:latin typeface="Times New Roman" panose="02020603050405020304" pitchFamily="18" charset="0"/>
                <a:cs typeface="Times New Roman" panose="02020603050405020304" pitchFamily="18" charset="0"/>
              </a:rPr>
            </a:br>
            <a:endParaRPr lang="en-CA"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2686050" y="5133975"/>
            <a:ext cx="9251485" cy="1594021"/>
          </a:xfrm>
        </p:spPr>
        <p:txBody>
          <a:bodyPr>
            <a:normAutofit/>
          </a:bodyPr>
          <a:lstStyle/>
          <a:p>
            <a:r>
              <a:rPr lang="en-CA" sz="2000" dirty="0">
                <a:latin typeface="Times New Roman" panose="02020603050405020304" pitchFamily="18" charset="0"/>
                <a:cs typeface="Times New Roman" panose="02020603050405020304" pitchFamily="18" charset="0"/>
              </a:rPr>
              <a:t>Base of rack awareness</a:t>
            </a:r>
          </a:p>
          <a:p>
            <a:r>
              <a:rPr lang="en-CA" sz="2000" dirty="0">
                <a:latin typeface="Times New Roman" panose="02020603050405020304" pitchFamily="18" charset="0"/>
                <a:cs typeface="Times New Roman" panose="02020603050405020304" pitchFamily="18" charset="0"/>
              </a:rPr>
              <a:t>Why is 3,2,6 ? Why is not 2,6,3 ?</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a:endCxn id="9" idx="1"/>
          </p:cNvCxnSpPr>
          <p:nvPr/>
        </p:nvCxnSpPr>
        <p:spPr>
          <a:xfrm>
            <a:off x="2026025" y="3912099"/>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r>
              <a:rPr lang="en-CA" sz="1200" dirty="0">
                <a:solidFill>
                  <a:schemeClr val="tx1"/>
                </a:solidFill>
                <a:latin typeface="Times New Roman" panose="02020603050405020304" pitchFamily="18" charset="0"/>
                <a:cs typeface="Times New Roman" panose="02020603050405020304" pitchFamily="18" charset="0"/>
              </a:rPr>
              <a:t>B1:3,2,6</a:t>
            </a:r>
          </a:p>
          <a:p>
            <a:pPr algn="ctr"/>
            <a:r>
              <a:rPr lang="en-CA" sz="1200" dirty="0">
                <a:solidFill>
                  <a:schemeClr val="tx1"/>
                </a:solidFill>
                <a:latin typeface="Times New Roman" panose="02020603050405020304" pitchFamily="18" charset="0"/>
                <a:cs typeface="Times New Roman" panose="02020603050405020304" pitchFamily="18" charset="0"/>
              </a:rPr>
              <a:t>B2:4,5,7</a:t>
            </a:r>
          </a:p>
          <a:p>
            <a:pPr algn="ctr"/>
            <a:r>
              <a:rPr lang="en-CA" sz="1200" dirty="0">
                <a:solidFill>
                  <a:schemeClr val="tx1"/>
                </a:solidFill>
                <a:latin typeface="Times New Roman" panose="02020603050405020304" pitchFamily="18" charset="0"/>
                <a:cs typeface="Times New Roman" panose="02020603050405020304" pitchFamily="18" charset="0"/>
              </a:rPr>
              <a:t>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Content Placeholder 2">
            <a:extLst>
              <a:ext uri="{FF2B5EF4-FFF2-40B4-BE49-F238E27FC236}">
                <a16:creationId xmlns:a16="http://schemas.microsoft.com/office/drawing/2014/main" id="{0CD88EA5-A44C-45D7-90F6-56B933CE3E1A}"/>
              </a:ext>
            </a:extLst>
          </p:cNvPr>
          <p:cNvSpPr txBox="1">
            <a:spLocks/>
          </p:cNvSpPr>
          <p:nvPr/>
        </p:nvSpPr>
        <p:spPr>
          <a:xfrm>
            <a:off x="3172178" y="4753480"/>
            <a:ext cx="8765357" cy="1974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333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Rack Awareness</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r>
              <a:rPr lang="en-CA" sz="2000" dirty="0">
                <a:latin typeface="Times New Roman" panose="02020603050405020304" pitchFamily="18" charset="0"/>
                <a:cs typeface="Times New Roman" panose="02020603050405020304" pitchFamily="18" charset="0"/>
              </a:rPr>
              <a:t>3 Rack 12 Node cluster</a:t>
            </a:r>
          </a:p>
          <a:p>
            <a:r>
              <a:rPr lang="en-CA" sz="2000" dirty="0">
                <a:latin typeface="Times New Roman" panose="02020603050405020304" pitchFamily="18" charset="0"/>
                <a:cs typeface="Times New Roman" panose="02020603050405020304" pitchFamily="18" charset="0"/>
              </a:rPr>
              <a:t>We always select the machine which is closest to the machine which we logged on.(We logged on R2N6)</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FF9AA7-13C5-4527-A54B-118A094079C1}"/>
              </a:ext>
            </a:extLst>
          </p:cNvPr>
          <p:cNvSpPr/>
          <p:nvPr/>
        </p:nvSpPr>
        <p:spPr>
          <a:xfrm>
            <a:off x="297774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139669" y="169783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187294" y="260985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206344" y="3617119"/>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187294" y="4488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5854294" y="1557337"/>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097182" y="17621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120994" y="25836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082894" y="3617120"/>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rgbClr val="FF0000"/>
                </a:solidFill>
              </a:rPr>
              <a:t>      Logged On</a:t>
            </a:r>
          </a:p>
        </p:txBody>
      </p:sp>
      <p:sp>
        <p:nvSpPr>
          <p:cNvPr id="13" name="Rectangle 12">
            <a:extLst>
              <a:ext uri="{FF2B5EF4-FFF2-40B4-BE49-F238E27FC236}">
                <a16:creationId xmlns:a16="http://schemas.microsoft.com/office/drawing/2014/main" id="{BCFFEC6F-3BE8-4129-A804-88023F222DE9}"/>
              </a:ext>
            </a:extLst>
          </p:cNvPr>
          <p:cNvSpPr/>
          <p:nvPr/>
        </p:nvSpPr>
        <p:spPr>
          <a:xfrm>
            <a:off x="60828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8730844" y="153352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8892769" y="167401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8940394" y="25860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8959444" y="359330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8940394" y="44648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4735" y="2250209"/>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1786585" y="1979217"/>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1812733" y="2761506"/>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1812733" y="3428999"/>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4735" y="4277885"/>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940018" y="2156421"/>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940018" y="2947765"/>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940018" y="3666119"/>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217001" y="1782564"/>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246709" y="273326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208455" y="274366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208455" y="3717937"/>
            <a:ext cx="379933" cy="25688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6667099"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013006" y="27534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185888" y="458075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135359" y="275103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013006" y="369046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Tree>
    <p:extLst>
      <p:ext uri="{BB962C8B-B14F-4D97-AF65-F5344CB8AC3E}">
        <p14:creationId xmlns:p14="http://schemas.microsoft.com/office/powerpoint/2010/main" val="169754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Sequence</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4818434"/>
            <a:ext cx="11743769" cy="1909572"/>
          </a:xfrm>
        </p:spPr>
        <p:txBody>
          <a:bodyPr>
            <a:normAutofit/>
          </a:bodyPr>
          <a:lstStyle/>
          <a:p>
            <a:r>
              <a:rPr lang="en-CA" sz="2000" dirty="0">
                <a:latin typeface="Times New Roman" panose="02020603050405020304" pitchFamily="18" charset="0"/>
                <a:cs typeface="Times New Roman" panose="02020603050405020304" pitchFamily="18" charset="0"/>
              </a:rPr>
              <a:t>Logged on R2N6</a:t>
            </a:r>
          </a:p>
          <a:p>
            <a:r>
              <a:rPr lang="en-CA" sz="2000" dirty="0">
                <a:latin typeface="Times New Roman" panose="02020603050405020304" pitchFamily="18" charset="0"/>
                <a:cs typeface="Times New Roman" panose="02020603050405020304" pitchFamily="18" charset="0"/>
              </a:rPr>
              <a:t>We always select the machine which is closest to the machine which we logged on.(We logged on R2N6)</a:t>
            </a:r>
          </a:p>
          <a:p>
            <a:r>
              <a:rPr lang="en-CA" sz="2000" i="1" dirty="0">
                <a:solidFill>
                  <a:srgbClr val="FF0000"/>
                </a:solidFill>
                <a:latin typeface="Times New Roman" panose="02020603050405020304" pitchFamily="18" charset="0"/>
                <a:cs typeface="Times New Roman" panose="02020603050405020304" pitchFamily="18" charset="0"/>
              </a:rPr>
              <a:t>On what base the selection of machine is done ? based on </a:t>
            </a:r>
            <a:r>
              <a:rPr lang="en-CA" sz="2000" b="1" i="1" dirty="0">
                <a:solidFill>
                  <a:srgbClr val="FF0000"/>
                </a:solidFill>
                <a:latin typeface="Times New Roman" panose="02020603050405020304" pitchFamily="18" charset="0"/>
                <a:cs typeface="Times New Roman" panose="02020603050405020304" pitchFamily="18" charset="0"/>
              </a:rPr>
              <a:t>space availability and Rack awareness</a:t>
            </a:r>
            <a:r>
              <a:rPr lang="en-CA" sz="2000" i="1" dirty="0">
                <a:solidFill>
                  <a:srgbClr val="FF0000"/>
                </a:solidFill>
                <a:latin typeface="Times New Roman" panose="02020603050405020304" pitchFamily="18" charset="0"/>
                <a:cs typeface="Times New Roman" panose="02020603050405020304" pitchFamily="18" charset="0"/>
              </a:rPr>
              <a:t> .</a:t>
            </a:r>
          </a:p>
          <a:p>
            <a:r>
              <a:rPr lang="en-CA" sz="2000" i="1" dirty="0">
                <a:solidFill>
                  <a:srgbClr val="FF0000"/>
                </a:solidFill>
                <a:latin typeface="Times New Roman" panose="02020603050405020304" pitchFamily="18" charset="0"/>
                <a:cs typeface="Times New Roman" panose="02020603050405020304" pitchFamily="18" charset="0"/>
              </a:rPr>
              <a:t>Sequence is decided based on proximity  with respect to the machine you logged on .</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FF9AA7-13C5-4527-A54B-118A094079C1}"/>
              </a:ext>
            </a:extLst>
          </p:cNvPr>
          <p:cNvSpPr/>
          <p:nvPr/>
        </p:nvSpPr>
        <p:spPr>
          <a:xfrm>
            <a:off x="3403046" y="88084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564971" y="10213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612596" y="19333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631646" y="294062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612596" y="381216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6279596" y="88084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522484" y="108563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546296" y="190716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508196" y="294062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rgbClr val="FF0000"/>
                </a:solidFill>
              </a:rPr>
              <a:t>      Logged On</a:t>
            </a:r>
          </a:p>
        </p:txBody>
      </p:sp>
      <p:sp>
        <p:nvSpPr>
          <p:cNvPr id="13" name="Rectangle 12">
            <a:extLst>
              <a:ext uri="{FF2B5EF4-FFF2-40B4-BE49-F238E27FC236}">
                <a16:creationId xmlns:a16="http://schemas.microsoft.com/office/drawing/2014/main" id="{BCFFEC6F-3BE8-4129-A804-88023F222DE9}"/>
              </a:ext>
            </a:extLst>
          </p:cNvPr>
          <p:cNvSpPr/>
          <p:nvPr/>
        </p:nvSpPr>
        <p:spPr>
          <a:xfrm>
            <a:off x="6508196" y="378835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9156146" y="857031"/>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9318071" y="9975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9365696" y="19095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9384746" y="2916813"/>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9365696" y="378835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70037" y="1573716"/>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2211887" y="1302724"/>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2238035" y="2085013"/>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2238035" y="2752506"/>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70037" y="3601392"/>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1365320" y="1479928"/>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1365320" y="2271272"/>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1365320" y="2989626"/>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642303" y="110607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672011" y="2056773"/>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633757" y="206716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633757" y="3041444"/>
            <a:ext cx="379933" cy="25688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7092401" y="207692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438308" y="207692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611190" y="390425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560661" y="2074545"/>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438308" y="301396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cxnSp>
        <p:nvCxnSpPr>
          <p:cNvPr id="37" name="Straight Arrow Connector 36">
            <a:extLst>
              <a:ext uri="{FF2B5EF4-FFF2-40B4-BE49-F238E27FC236}">
                <a16:creationId xmlns:a16="http://schemas.microsoft.com/office/drawing/2014/main" id="{AFBA44FA-42C2-43B0-9AD0-4D497F60E205}"/>
              </a:ext>
            </a:extLst>
          </p:cNvPr>
          <p:cNvCxnSpPr/>
          <p:nvPr/>
        </p:nvCxnSpPr>
        <p:spPr>
          <a:xfrm flipV="1">
            <a:off x="8091376" y="2271272"/>
            <a:ext cx="0" cy="1027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7D9E18-3ECF-4775-9A1D-805A8AFBD65F}"/>
              </a:ext>
            </a:extLst>
          </p:cNvPr>
          <p:cNvCxnSpPr>
            <a:cxnSpLocks/>
            <a:stCxn id="29" idx="1"/>
          </p:cNvCxnSpPr>
          <p:nvPr/>
        </p:nvCxnSpPr>
        <p:spPr>
          <a:xfrm flipH="1" flipV="1">
            <a:off x="5198021" y="2195538"/>
            <a:ext cx="1435736" cy="1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1E7F01-D2BC-4AC4-BB90-427058CF8A52}"/>
              </a:ext>
            </a:extLst>
          </p:cNvPr>
          <p:cNvCxnSpPr>
            <a:cxnSpLocks/>
          </p:cNvCxnSpPr>
          <p:nvPr/>
        </p:nvCxnSpPr>
        <p:spPr>
          <a:xfrm flipH="1" flipV="1">
            <a:off x="4951230" y="1400196"/>
            <a:ext cx="14188" cy="92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A107FE5-56F7-4A74-AC02-C47560328E1B}"/>
              </a:ext>
            </a:extLst>
          </p:cNvPr>
          <p:cNvSpPr/>
          <p:nvPr/>
        </p:nvSpPr>
        <p:spPr>
          <a:xfrm>
            <a:off x="8117711" y="258770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1</a:t>
            </a:r>
          </a:p>
        </p:txBody>
      </p:sp>
      <p:sp>
        <p:nvSpPr>
          <p:cNvPr id="46" name="Rectangle 45">
            <a:extLst>
              <a:ext uri="{FF2B5EF4-FFF2-40B4-BE49-F238E27FC236}">
                <a16:creationId xmlns:a16="http://schemas.microsoft.com/office/drawing/2014/main" id="{FD46C3CF-E59D-4379-A5F5-8D8A93DFEE6E}"/>
              </a:ext>
            </a:extLst>
          </p:cNvPr>
          <p:cNvSpPr/>
          <p:nvPr/>
        </p:nvSpPr>
        <p:spPr>
          <a:xfrm>
            <a:off x="5791900" y="191117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2</a:t>
            </a:r>
          </a:p>
        </p:txBody>
      </p:sp>
      <p:sp>
        <p:nvSpPr>
          <p:cNvPr id="47" name="Rectangle 46">
            <a:extLst>
              <a:ext uri="{FF2B5EF4-FFF2-40B4-BE49-F238E27FC236}">
                <a16:creationId xmlns:a16="http://schemas.microsoft.com/office/drawing/2014/main" id="{D323B61D-550E-4ACC-BB4A-359E7F4A2164}"/>
              </a:ext>
            </a:extLst>
          </p:cNvPr>
          <p:cNvSpPr/>
          <p:nvPr/>
        </p:nvSpPr>
        <p:spPr>
          <a:xfrm>
            <a:off x="4973718" y="16333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578979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Write Anatomy</a:t>
            </a:r>
            <a:br>
              <a:rPr lang="en-CA" sz="3200" dirty="0">
                <a:solidFill>
                  <a:srgbClr val="FF0000"/>
                </a:solidFill>
                <a:latin typeface="Times New Roman" panose="02020603050405020304" pitchFamily="18" charset="0"/>
                <a:cs typeface="Times New Roman" panose="02020603050405020304" pitchFamily="18" charset="0"/>
              </a:rPr>
            </a:br>
            <a:endParaRPr lang="en-CA"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lnSpcReduction="10000"/>
          </a:bodyPr>
          <a:lstStyle/>
          <a:p>
            <a:r>
              <a:rPr lang="en-CA" sz="2000" dirty="0">
                <a:latin typeface="Times New Roman" panose="02020603050405020304" pitchFamily="18" charset="0"/>
                <a:cs typeface="Times New Roman" panose="02020603050405020304" pitchFamily="18" charset="0"/>
              </a:rPr>
              <a:t>Three process are running on the machine which you logged on</a:t>
            </a:r>
          </a:p>
          <a:p>
            <a:r>
              <a:rPr lang="en-CA" sz="2000" dirty="0">
                <a:solidFill>
                  <a:srgbClr val="FF0000"/>
                </a:solidFill>
                <a:latin typeface="Times New Roman" panose="02020603050405020304" pitchFamily="18" charset="0"/>
                <a:cs typeface="Times New Roman" panose="02020603050405020304" pitchFamily="18" charset="0"/>
              </a:rPr>
              <a:t>Data Queue</a:t>
            </a:r>
          </a:p>
          <a:p>
            <a:r>
              <a:rPr lang="en-CA" sz="2000" dirty="0">
                <a:solidFill>
                  <a:srgbClr val="FF0000"/>
                </a:solidFill>
                <a:latin typeface="Times New Roman" panose="02020603050405020304" pitchFamily="18" charset="0"/>
                <a:cs typeface="Times New Roman" panose="02020603050405020304" pitchFamily="18" charset="0"/>
              </a:rPr>
              <a:t>Data Streamer</a:t>
            </a:r>
          </a:p>
          <a:p>
            <a:r>
              <a:rPr lang="en-CA" sz="2000" dirty="0">
                <a:solidFill>
                  <a:srgbClr val="FF0000"/>
                </a:solidFill>
                <a:latin typeface="Times New Roman" panose="02020603050405020304" pitchFamily="18" charset="0"/>
                <a:cs typeface="Times New Roman" panose="02020603050405020304" pitchFamily="18" charset="0"/>
              </a:rPr>
              <a:t>Acknowledgement queue</a:t>
            </a:r>
          </a:p>
          <a:p>
            <a:r>
              <a:rPr lang="en-CA" sz="2000" dirty="0">
                <a:latin typeface="Times New Roman" panose="02020603050405020304" pitchFamily="18" charset="0"/>
                <a:cs typeface="Times New Roman" panose="02020603050405020304" pitchFamily="18" charset="0"/>
              </a:rPr>
              <a:t>We are only talking about B1</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r>
              <a:rPr lang="en-CA" sz="1200" b="1" dirty="0">
                <a:solidFill>
                  <a:schemeClr val="tx1"/>
                </a:solidFill>
                <a:latin typeface="Times New Roman" panose="02020603050405020304" pitchFamily="18" charset="0"/>
                <a:cs typeface="Times New Roman" panose="02020603050405020304" pitchFamily="18" charset="0"/>
              </a:rPr>
              <a:t>B1:3,2,6</a:t>
            </a:r>
          </a:p>
          <a:p>
            <a:pPr algn="ctr"/>
            <a:r>
              <a:rPr lang="en-CA" sz="1200" dirty="0">
                <a:solidFill>
                  <a:schemeClr val="tx1"/>
                </a:solidFill>
                <a:latin typeface="Times New Roman" panose="02020603050405020304" pitchFamily="18" charset="0"/>
                <a:cs typeface="Times New Roman" panose="02020603050405020304" pitchFamily="18" charset="0"/>
              </a:rPr>
              <a:t>B2:4,5,7</a:t>
            </a:r>
          </a:p>
          <a:p>
            <a:pPr algn="ctr"/>
            <a:r>
              <a:rPr lang="en-CA" sz="1200" dirty="0">
                <a:solidFill>
                  <a:schemeClr val="tx1"/>
                </a:solidFill>
                <a:latin typeface="Times New Roman" panose="02020603050405020304" pitchFamily="18" charset="0"/>
                <a:cs typeface="Times New Roman" panose="02020603050405020304" pitchFamily="18" charset="0"/>
              </a:rPr>
              <a:t>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439624" y="608096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a:t>
            </a:r>
          </a:p>
        </p:txBody>
      </p:sp>
      <p:sp>
        <p:nvSpPr>
          <p:cNvPr id="21" name="Rectangle 20">
            <a:extLst>
              <a:ext uri="{FF2B5EF4-FFF2-40B4-BE49-F238E27FC236}">
                <a16:creationId xmlns:a16="http://schemas.microsoft.com/office/drawing/2014/main" id="{5F48DE7C-27E1-454D-AB91-78EE28C9A5DB}"/>
              </a:ext>
            </a:extLst>
          </p:cNvPr>
          <p:cNvSpPr/>
          <p:nvPr/>
        </p:nvSpPr>
        <p:spPr>
          <a:xfrm>
            <a:off x="4294336" y="4790429"/>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047431" y="4858870"/>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934352" y="4942828"/>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7920717" y="3142130"/>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3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Write Anatomy</a:t>
            </a:r>
            <a:br>
              <a:rPr lang="en-CA" sz="3200" dirty="0">
                <a:solidFill>
                  <a:srgbClr val="FF0000"/>
                </a:solidFill>
                <a:latin typeface="Times New Roman" panose="02020603050405020304" pitchFamily="18" charset="0"/>
                <a:cs typeface="Times New Roman" panose="02020603050405020304" pitchFamily="18" charset="0"/>
              </a:rPr>
            </a:br>
            <a:endParaRPr lang="en-CA"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a:bodyPr>
          <a:lstStyle/>
          <a:p>
            <a:r>
              <a:rPr lang="en-CA" sz="2000" dirty="0">
                <a:latin typeface="Times New Roman" panose="02020603050405020304" pitchFamily="18" charset="0"/>
                <a:cs typeface="Times New Roman" panose="02020603050405020304" pitchFamily="18" charset="0"/>
              </a:rPr>
              <a:t>B1  IS 128 MB and its divided to 16 MB so 8 </a:t>
            </a:r>
            <a:r>
              <a:rPr lang="en-CA" sz="2000" dirty="0" err="1">
                <a:latin typeface="Times New Roman" panose="02020603050405020304" pitchFamily="18" charset="0"/>
                <a:cs typeface="Times New Roman" panose="02020603050405020304" pitchFamily="18" charset="0"/>
              </a:rPr>
              <a:t>section.those</a:t>
            </a:r>
            <a:r>
              <a:rPr lang="en-CA" sz="2000" dirty="0">
                <a:latin typeface="Times New Roman" panose="02020603050405020304" pitchFamily="18" charset="0"/>
                <a:cs typeface="Times New Roman" panose="02020603050405020304" pitchFamily="18" charset="0"/>
              </a:rPr>
              <a:t> packet (P1,P2,P3,P4,P5,P6,P7,P8) ARE part of DQ</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r>
              <a:rPr lang="en-CA" sz="1200" dirty="0">
                <a:solidFill>
                  <a:schemeClr val="tx1"/>
                </a:solidFill>
                <a:latin typeface="Times New Roman" panose="02020603050405020304" pitchFamily="18" charset="0"/>
                <a:cs typeface="Times New Roman" panose="02020603050405020304" pitchFamily="18" charset="0"/>
              </a:rPr>
              <a:t>B1:3,2,6</a:t>
            </a:r>
          </a:p>
          <a:p>
            <a:pPr algn="ctr"/>
            <a:r>
              <a:rPr lang="en-CA" sz="1200" dirty="0">
                <a:solidFill>
                  <a:schemeClr val="tx1"/>
                </a:solidFill>
                <a:latin typeface="Times New Roman" panose="02020603050405020304" pitchFamily="18" charset="0"/>
                <a:cs typeface="Times New Roman" panose="02020603050405020304" pitchFamily="18" charset="0"/>
              </a:rPr>
              <a:t>B2:4,5,7</a:t>
            </a:r>
          </a:p>
          <a:p>
            <a:pPr algn="ctr"/>
            <a:r>
              <a:rPr lang="en-CA" sz="1200" dirty="0">
                <a:solidFill>
                  <a:schemeClr val="tx1"/>
                </a:solidFill>
                <a:latin typeface="Times New Roman" panose="02020603050405020304" pitchFamily="18" charset="0"/>
                <a:cs typeface="Times New Roman" panose="02020603050405020304" pitchFamily="18" charset="0"/>
              </a:rPr>
              <a:t>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439624" y="608096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a:t>
            </a:r>
          </a:p>
        </p:txBody>
      </p:sp>
      <p:sp>
        <p:nvSpPr>
          <p:cNvPr id="21" name="Rectangle 20">
            <a:extLst>
              <a:ext uri="{FF2B5EF4-FFF2-40B4-BE49-F238E27FC236}">
                <a16:creationId xmlns:a16="http://schemas.microsoft.com/office/drawing/2014/main" id="{5F48DE7C-27E1-454D-AB91-78EE28C9A5DB}"/>
              </a:ext>
            </a:extLst>
          </p:cNvPr>
          <p:cNvSpPr/>
          <p:nvPr/>
        </p:nvSpPr>
        <p:spPr>
          <a:xfrm>
            <a:off x="4294336" y="4790429"/>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047431" y="4858870"/>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934352" y="4942828"/>
            <a:ext cx="2003182" cy="17626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7920717" y="3142130"/>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fontScale="90000"/>
          </a:bodyPr>
          <a:lstStyle/>
          <a:p>
            <a:r>
              <a:rPr lang="en-CA" sz="3200" dirty="0">
                <a:solidFill>
                  <a:srgbClr val="FF0000"/>
                </a:solidFill>
                <a:latin typeface="Times New Roman" panose="02020603050405020304" pitchFamily="18" charset="0"/>
                <a:cs typeface="Times New Roman" panose="02020603050405020304" pitchFamily="18" charset="0"/>
              </a:rPr>
              <a:t>Write Anatomy</a:t>
            </a:r>
            <a:br>
              <a:rPr lang="en-CA" sz="3200" dirty="0">
                <a:solidFill>
                  <a:srgbClr val="FF0000"/>
                </a:solidFill>
                <a:latin typeface="Times New Roman" panose="02020603050405020304" pitchFamily="18" charset="0"/>
                <a:cs typeface="Times New Roman" panose="02020603050405020304" pitchFamily="18" charset="0"/>
              </a:rPr>
            </a:br>
            <a:endParaRPr lang="en-CA"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fontScale="92500" lnSpcReduction="20000"/>
          </a:bodyPr>
          <a:lstStyle/>
          <a:p>
            <a:r>
              <a:rPr lang="en-CA" sz="2000" dirty="0">
                <a:latin typeface="Times New Roman" panose="02020603050405020304" pitchFamily="18" charset="0"/>
                <a:cs typeface="Times New Roman" panose="02020603050405020304" pitchFamily="18" charset="0"/>
              </a:rPr>
              <a:t>Data Streamer will get meta data from B1 and write it to Machine 3</a:t>
            </a:r>
          </a:p>
          <a:p>
            <a:r>
              <a:rPr lang="en-CA" sz="2000" dirty="0">
                <a:latin typeface="Times New Roman" panose="02020603050405020304" pitchFamily="18" charset="0"/>
                <a:cs typeface="Times New Roman" panose="02020603050405020304" pitchFamily="18" charset="0"/>
              </a:rPr>
              <a:t>DS will take P1 and put it in AQ</a:t>
            </a:r>
          </a:p>
          <a:p>
            <a:r>
              <a:rPr lang="en-CA" sz="2000" dirty="0">
                <a:latin typeface="Times New Roman" panose="02020603050405020304" pitchFamily="18" charset="0"/>
                <a:cs typeface="Times New Roman" panose="02020603050405020304" pitchFamily="18" charset="0"/>
              </a:rPr>
              <a:t>DS will keep in touch with M3 and create a file there (in the Local file system  )   and name it as B1then it writes this packet P1 on this</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2912" y="6077392"/>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(AQ)P1</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stCxn id="20" idx="3"/>
            <a:endCxn id="38" idx="2"/>
          </p:cNvCxnSpPr>
          <p:nvPr/>
        </p:nvCxnSpPr>
        <p:spPr>
          <a:xfrm flipV="1">
            <a:off x="3989212" y="5452663"/>
            <a:ext cx="1228096" cy="860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73112" y="5557641"/>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CC89CE50-4835-4B32-A025-AAB988893C24}"/>
                  </a:ext>
                </a:extLst>
              </p14:cNvPr>
              <p14:cNvContentPartPr/>
              <p14:nvPr/>
            </p14:nvContentPartPr>
            <p14:xfrm>
              <a:off x="4550258" y="4837479"/>
              <a:ext cx="83520" cy="169560"/>
            </p14:xfrm>
          </p:contentPart>
        </mc:Choice>
        <mc:Fallback xmlns="">
          <p:pic>
            <p:nvPicPr>
              <p:cNvPr id="47" name="Ink 46">
                <a:extLst>
                  <a:ext uri="{FF2B5EF4-FFF2-40B4-BE49-F238E27FC236}">
                    <a16:creationId xmlns:a16="http://schemas.microsoft.com/office/drawing/2014/main" id="{CC89CE50-4835-4B32-A025-AAB988893C24}"/>
                  </a:ext>
                </a:extLst>
              </p:cNvPr>
              <p:cNvPicPr/>
              <p:nvPr/>
            </p:nvPicPr>
            <p:blipFill>
              <a:blip r:embed="rId4"/>
              <a:stretch>
                <a:fillRect/>
              </a:stretch>
            </p:blipFill>
            <p:spPr>
              <a:xfrm>
                <a:off x="4532618" y="4801479"/>
                <a:ext cx="11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6"/>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8"/>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10"/>
              <a:stretch>
                <a:fillRect/>
              </a:stretch>
            </p:blipFill>
            <p:spPr>
              <a:xfrm>
                <a:off x="4333178" y="5870679"/>
                <a:ext cx="255240" cy="320400"/>
              </a:xfrm>
              <a:prstGeom prst="rect">
                <a:avLst/>
              </a:prstGeom>
            </p:spPr>
          </p:pic>
        </mc:Fallback>
      </mc:AlternateContent>
      <p:cxnSp>
        <p:nvCxnSpPr>
          <p:cNvPr id="53" name="Straight Arrow Connector 52">
            <a:extLst>
              <a:ext uri="{FF2B5EF4-FFF2-40B4-BE49-F238E27FC236}">
                <a16:creationId xmlns:a16="http://schemas.microsoft.com/office/drawing/2014/main" id="{E4B7D25B-F1DC-4C22-83B6-328950FC112A}"/>
              </a:ext>
            </a:extLst>
          </p:cNvPr>
          <p:cNvCxnSpPr>
            <a:cxnSpLocks/>
          </p:cNvCxnSpPr>
          <p:nvPr/>
        </p:nvCxnSpPr>
        <p:spPr>
          <a:xfrm>
            <a:off x="2869926" y="4572000"/>
            <a:ext cx="0" cy="54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791F06-1587-48AF-AA7F-0DBF275C8C8C}"/>
              </a:ext>
            </a:extLst>
          </p:cNvPr>
          <p:cNvCxnSpPr>
            <a:cxnSpLocks/>
          </p:cNvCxnSpPr>
          <p:nvPr/>
        </p:nvCxnSpPr>
        <p:spPr>
          <a:xfrm>
            <a:off x="2913885" y="5204275"/>
            <a:ext cx="0" cy="54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51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lnSpcReduction="10000"/>
          </a:bodyPr>
          <a:lstStyle/>
          <a:p>
            <a:r>
              <a:rPr lang="en-CA" sz="2000" dirty="0">
                <a:latin typeface="Times New Roman" panose="02020603050405020304" pitchFamily="18" charset="0"/>
                <a:cs typeface="Times New Roman" panose="02020603050405020304" pitchFamily="18" charset="0"/>
              </a:rPr>
              <a:t>After the packet is written the Machine number 3 will keep in touch with Machine number 2</a:t>
            </a:r>
          </a:p>
          <a:p>
            <a:r>
              <a:rPr lang="en-CA" sz="2000" dirty="0">
                <a:latin typeface="Times New Roman" panose="02020603050405020304" pitchFamily="18" charset="0"/>
                <a:cs typeface="Times New Roman" panose="02020603050405020304" pitchFamily="18" charset="0"/>
              </a:rPr>
              <a:t>And it will do the same thing and put packet P1 there</a:t>
            </a:r>
          </a:p>
          <a:p>
            <a:r>
              <a:rPr lang="en-CA" sz="2000" dirty="0">
                <a:latin typeface="Times New Roman" panose="02020603050405020304" pitchFamily="18" charset="0"/>
                <a:cs typeface="Times New Roman" panose="02020603050405020304" pitchFamily="18" charset="0"/>
              </a:rPr>
              <a:t>Now M2 will contact M6 and create a file there and put P1 there. </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(AQ)P1</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stCxn id="20" idx="3"/>
            <a:endCxn id="38" idx="2"/>
          </p:cNvCxnSpPr>
          <p:nvPr/>
        </p:nvCxnSpPr>
        <p:spPr>
          <a:xfrm flipV="1">
            <a:off x="3990986" y="5452663"/>
            <a:ext cx="1226322" cy="880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CC89CE50-4835-4B32-A025-AAB988893C24}"/>
                  </a:ext>
                </a:extLst>
              </p14:cNvPr>
              <p14:cNvContentPartPr/>
              <p14:nvPr/>
            </p14:nvContentPartPr>
            <p14:xfrm>
              <a:off x="4550258" y="4837479"/>
              <a:ext cx="83520" cy="169560"/>
            </p14:xfrm>
          </p:contentPart>
        </mc:Choice>
        <mc:Fallback xmlns="">
          <p:pic>
            <p:nvPicPr>
              <p:cNvPr id="47" name="Ink 46">
                <a:extLst>
                  <a:ext uri="{FF2B5EF4-FFF2-40B4-BE49-F238E27FC236}">
                    <a16:creationId xmlns:a16="http://schemas.microsoft.com/office/drawing/2014/main" id="{CC89CE50-4835-4B32-A025-AAB988893C24}"/>
                  </a:ext>
                </a:extLst>
              </p:cNvPr>
              <p:cNvPicPr/>
              <p:nvPr/>
            </p:nvPicPr>
            <p:blipFill>
              <a:blip r:embed="rId3"/>
              <a:stretch>
                <a:fillRect/>
              </a:stretch>
            </p:blipFill>
            <p:spPr>
              <a:xfrm>
                <a:off x="4532618" y="4801479"/>
                <a:ext cx="11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5"/>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7"/>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9"/>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11"/>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3"/>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5"/>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7"/>
              <a:stretch>
                <a:fillRect/>
              </a:stretch>
            </p:blipFill>
            <p:spPr>
              <a:xfrm>
                <a:off x="9955298" y="4354912"/>
                <a:ext cx="36000" cy="72000"/>
              </a:xfrm>
              <a:prstGeom prst="rect">
                <a:avLst/>
              </a:prstGeom>
            </p:spPr>
          </p:pic>
        </mc:Fallback>
      </mc:AlternateContent>
    </p:spTree>
    <p:extLst>
      <p:ext uri="{BB962C8B-B14F-4D97-AF65-F5344CB8AC3E}">
        <p14:creationId xmlns:p14="http://schemas.microsoft.com/office/powerpoint/2010/main" val="1111534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lnSpcReduction="10000"/>
          </a:bodyPr>
          <a:lstStyle/>
          <a:p>
            <a:r>
              <a:rPr lang="en-CA" sz="2000" dirty="0">
                <a:latin typeface="Times New Roman" panose="02020603050405020304" pitchFamily="18" charset="0"/>
                <a:cs typeface="Times New Roman" panose="02020603050405020304" pitchFamily="18" charset="0"/>
              </a:rPr>
              <a:t>After this is done .M6 will response back to M2 and says I am done with it </a:t>
            </a:r>
          </a:p>
          <a:p>
            <a:r>
              <a:rPr lang="en-CA" sz="2000" dirty="0">
                <a:latin typeface="Times New Roman" panose="02020603050405020304" pitchFamily="18" charset="0"/>
                <a:cs typeface="Times New Roman" panose="02020603050405020304" pitchFamily="18" charset="0"/>
              </a:rPr>
              <a:t>M2 will reply back to M3 </a:t>
            </a:r>
          </a:p>
          <a:p>
            <a:r>
              <a:rPr lang="en-CA" sz="2000" dirty="0">
                <a:latin typeface="Times New Roman" panose="02020603050405020304" pitchFamily="18" charset="0"/>
                <a:cs typeface="Times New Roman" panose="02020603050405020304" pitchFamily="18" charset="0"/>
              </a:rPr>
              <a:t>Then M3 will response to DS and confirm P1 has successfully written in all machines </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(AQ)P1</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stCxn id="20" idx="3"/>
            <a:endCxn id="38" idx="2"/>
          </p:cNvCxnSpPr>
          <p:nvPr/>
        </p:nvCxnSpPr>
        <p:spPr>
          <a:xfrm flipV="1">
            <a:off x="3990986" y="5452663"/>
            <a:ext cx="1226322" cy="880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CC89CE50-4835-4B32-A025-AAB988893C24}"/>
                  </a:ext>
                </a:extLst>
              </p14:cNvPr>
              <p14:cNvContentPartPr/>
              <p14:nvPr/>
            </p14:nvContentPartPr>
            <p14:xfrm>
              <a:off x="4550258" y="4837479"/>
              <a:ext cx="83520" cy="169560"/>
            </p14:xfrm>
          </p:contentPart>
        </mc:Choice>
        <mc:Fallback xmlns="">
          <p:pic>
            <p:nvPicPr>
              <p:cNvPr id="47" name="Ink 46">
                <a:extLst>
                  <a:ext uri="{FF2B5EF4-FFF2-40B4-BE49-F238E27FC236}">
                    <a16:creationId xmlns:a16="http://schemas.microsoft.com/office/drawing/2014/main" id="{CC89CE50-4835-4B32-A025-AAB988893C24}"/>
                  </a:ext>
                </a:extLst>
              </p:cNvPr>
              <p:cNvPicPr/>
              <p:nvPr/>
            </p:nvPicPr>
            <p:blipFill>
              <a:blip r:embed="rId3"/>
              <a:stretch>
                <a:fillRect/>
              </a:stretch>
            </p:blipFill>
            <p:spPr>
              <a:xfrm>
                <a:off x="4532618" y="4801479"/>
                <a:ext cx="11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5"/>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7"/>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9"/>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11"/>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3"/>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5"/>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7"/>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9"/>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21"/>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7"/>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4"/>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6"/>
              <a:stretch>
                <a:fillRect/>
              </a:stretch>
            </p:blipFill>
            <p:spPr>
              <a:xfrm>
                <a:off x="5139578" y="5931352"/>
                <a:ext cx="281880" cy="315720"/>
              </a:xfrm>
              <a:prstGeom prst="rect">
                <a:avLst/>
              </a:prstGeom>
            </p:spPr>
          </p:pic>
        </mc:Fallback>
      </mc:AlternateContent>
    </p:spTree>
    <p:extLst>
      <p:ext uri="{BB962C8B-B14F-4D97-AF65-F5344CB8AC3E}">
        <p14:creationId xmlns:p14="http://schemas.microsoft.com/office/powerpoint/2010/main" val="4167994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a:bodyPr>
          <a:lstStyle/>
          <a:p>
            <a:r>
              <a:rPr lang="en-CA" sz="2000" dirty="0">
                <a:latin typeface="Times New Roman" panose="02020603050405020304" pitchFamily="18" charset="0"/>
                <a:cs typeface="Times New Roman" panose="02020603050405020304" pitchFamily="18" charset="0"/>
              </a:rPr>
              <a:t>After DS receive acknowledgement it will delete p1 from AQ and put p2 and do the same procedure </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(AQ)P2</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B1(p2)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CC89CE50-4835-4B32-A025-AAB988893C24}"/>
                  </a:ext>
                </a:extLst>
              </p14:cNvPr>
              <p14:cNvContentPartPr/>
              <p14:nvPr/>
            </p14:nvContentPartPr>
            <p14:xfrm>
              <a:off x="4550258" y="4837479"/>
              <a:ext cx="83520" cy="169560"/>
            </p14:xfrm>
          </p:contentPart>
        </mc:Choice>
        <mc:Fallback xmlns="">
          <p:pic>
            <p:nvPicPr>
              <p:cNvPr id="47" name="Ink 46">
                <a:extLst>
                  <a:ext uri="{FF2B5EF4-FFF2-40B4-BE49-F238E27FC236}">
                    <a16:creationId xmlns:a16="http://schemas.microsoft.com/office/drawing/2014/main" id="{CC89CE50-4835-4B32-A025-AAB988893C24}"/>
                  </a:ext>
                </a:extLst>
              </p:cNvPr>
              <p:cNvPicPr/>
              <p:nvPr/>
            </p:nvPicPr>
            <p:blipFill>
              <a:blip r:embed="rId3"/>
              <a:stretch>
                <a:fillRect/>
              </a:stretch>
            </p:blipFill>
            <p:spPr>
              <a:xfrm>
                <a:off x="4532618" y="4801479"/>
                <a:ext cx="11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5"/>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7"/>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9"/>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11"/>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3"/>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5"/>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7"/>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9"/>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21"/>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7"/>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4"/>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6"/>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037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Limitation</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12557"/>
            <a:ext cx="11743769" cy="1315449"/>
          </a:xfrm>
        </p:spPr>
        <p:txBody>
          <a:bodyPr>
            <a:normAutofit fontScale="92500" lnSpcReduction="10000"/>
          </a:bodyPr>
          <a:lstStyle/>
          <a:p>
            <a:r>
              <a:rPr lang="en-CA" sz="2000" dirty="0">
                <a:latin typeface="Times New Roman" panose="02020603050405020304" pitchFamily="18" charset="0"/>
                <a:cs typeface="Times New Roman" panose="02020603050405020304" pitchFamily="18" charset="0"/>
              </a:rPr>
              <a:t>My BW is 100 MB/Sec then how long does it takes to transfer 1 TB of Data from storage to your computation in instance?</a:t>
            </a:r>
          </a:p>
          <a:p>
            <a:r>
              <a:rPr lang="en-CA" sz="2000" dirty="0">
                <a:latin typeface="Times New Roman" panose="02020603050405020304" pitchFamily="18" charset="0"/>
                <a:cs typeface="Times New Roman" panose="02020603050405020304" pitchFamily="18" charset="0"/>
              </a:rPr>
              <a:t>1 TB =1024 GB =1024 *(1024MB) = 1048576 MB 1048576 MB /100 MB =10485 S = 174 Minutes =2.9 Hours</a:t>
            </a:r>
          </a:p>
          <a:p>
            <a:r>
              <a:rPr lang="en-CA" sz="2000" dirty="0">
                <a:latin typeface="Times New Roman" panose="02020603050405020304" pitchFamily="18" charset="0"/>
                <a:cs typeface="Times New Roman" panose="02020603050405020304" pitchFamily="18" charset="0"/>
              </a:rPr>
              <a:t>Processing has not started yet .It just takes 3 hours to transfer our data to processing grade.</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B93540-5331-456E-9039-52322BDCD689}"/>
              </a:ext>
            </a:extLst>
          </p:cNvPr>
          <p:cNvSpPr/>
          <p:nvPr/>
        </p:nvSpPr>
        <p:spPr>
          <a:xfrm>
            <a:off x="557081" y="882000"/>
            <a:ext cx="1946246" cy="444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Server</a:t>
            </a:r>
          </a:p>
        </p:txBody>
      </p:sp>
      <p:sp>
        <p:nvSpPr>
          <p:cNvPr id="5" name="Rectangle 4">
            <a:extLst>
              <a:ext uri="{FF2B5EF4-FFF2-40B4-BE49-F238E27FC236}">
                <a16:creationId xmlns:a16="http://schemas.microsoft.com/office/drawing/2014/main" id="{ACC03C62-CC49-4AA0-BCA8-AC700FD38B34}"/>
              </a:ext>
            </a:extLst>
          </p:cNvPr>
          <p:cNvSpPr/>
          <p:nvPr/>
        </p:nvSpPr>
        <p:spPr>
          <a:xfrm>
            <a:off x="1893028" y="3926020"/>
            <a:ext cx="4081594" cy="10222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Database </a:t>
            </a:r>
          </a:p>
          <a:p>
            <a:pPr algn="ctr"/>
            <a:r>
              <a:rPr lang="en-CA" dirty="0">
                <a:solidFill>
                  <a:schemeClr val="tx1"/>
                </a:solidFill>
                <a:latin typeface="Times New Roman" panose="02020603050405020304" pitchFamily="18" charset="0"/>
                <a:cs typeface="Times New Roman" panose="02020603050405020304" pitchFamily="18" charset="0"/>
              </a:rPr>
              <a:t>(Storage )</a:t>
            </a:r>
          </a:p>
          <a:p>
            <a:pPr algn="ctr"/>
            <a:r>
              <a:rPr lang="en-CA" dirty="0">
                <a:solidFill>
                  <a:schemeClr val="tx1"/>
                </a:solidFill>
                <a:latin typeface="Times New Roman" panose="02020603050405020304" pitchFamily="18" charset="0"/>
                <a:cs typeface="Times New Roman" panose="02020603050405020304" pitchFamily="18" charset="0"/>
              </a:rPr>
              <a:t>.</a:t>
            </a:r>
            <a:r>
              <a:rPr lang="en-CA" dirty="0" err="1">
                <a:solidFill>
                  <a:schemeClr val="tx1"/>
                </a:solidFill>
                <a:latin typeface="Times New Roman" panose="02020603050405020304" pitchFamily="18" charset="0"/>
                <a:cs typeface="Times New Roman" panose="02020603050405020304" pitchFamily="18" charset="0"/>
              </a:rPr>
              <a:t>dbf</a:t>
            </a:r>
            <a:endParaRPr lang="en-CA" dirty="0"/>
          </a:p>
        </p:txBody>
      </p:sp>
      <p:sp>
        <p:nvSpPr>
          <p:cNvPr id="6" name="Rectangle 5">
            <a:extLst>
              <a:ext uri="{FF2B5EF4-FFF2-40B4-BE49-F238E27FC236}">
                <a16:creationId xmlns:a16="http://schemas.microsoft.com/office/drawing/2014/main" id="{FC822FAE-7821-4AD5-9753-D47A7EF68AF3}"/>
              </a:ext>
            </a:extLst>
          </p:cNvPr>
          <p:cNvSpPr/>
          <p:nvPr/>
        </p:nvSpPr>
        <p:spPr>
          <a:xfrm>
            <a:off x="1721578" y="1616530"/>
            <a:ext cx="4253044" cy="1315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solidFill>
                  <a:schemeClr val="tx1"/>
                </a:solidFill>
                <a:latin typeface="Times New Roman" panose="02020603050405020304" pitchFamily="18" charset="0"/>
                <a:cs typeface="Times New Roman" panose="02020603050405020304" pitchFamily="18" charset="0"/>
              </a:rPr>
              <a:t>RAM</a:t>
            </a:r>
          </a:p>
          <a:p>
            <a:pPr algn="ctr"/>
            <a:r>
              <a:rPr lang="en-CA" dirty="0">
                <a:solidFill>
                  <a:schemeClr val="tx1"/>
                </a:solidFill>
                <a:latin typeface="Times New Roman" panose="02020603050405020304" pitchFamily="18" charset="0"/>
                <a:cs typeface="Times New Roman" panose="02020603050405020304" pitchFamily="18" charset="0"/>
              </a:rPr>
              <a:t>Instance </a:t>
            </a:r>
          </a:p>
          <a:p>
            <a:pPr algn="ctr"/>
            <a:r>
              <a:rPr lang="en-CA" dirty="0">
                <a:solidFill>
                  <a:schemeClr val="tx1"/>
                </a:solidFill>
                <a:latin typeface="Times New Roman" panose="02020603050405020304" pitchFamily="18" charset="0"/>
                <a:cs typeface="Times New Roman" panose="02020603050405020304" pitchFamily="18" charset="0"/>
              </a:rPr>
              <a:t>BGP (back ground process )</a:t>
            </a:r>
          </a:p>
        </p:txBody>
      </p:sp>
      <p:cxnSp>
        <p:nvCxnSpPr>
          <p:cNvPr id="8" name="Straight Arrow Connector 7">
            <a:extLst>
              <a:ext uri="{FF2B5EF4-FFF2-40B4-BE49-F238E27FC236}">
                <a16:creationId xmlns:a16="http://schemas.microsoft.com/office/drawing/2014/main" id="{A5810DE8-92EE-4168-807A-6DAB602595EA}"/>
              </a:ext>
            </a:extLst>
          </p:cNvPr>
          <p:cNvCxnSpPr>
            <a:cxnSpLocks/>
            <a:stCxn id="14" idx="1"/>
          </p:cNvCxnSpPr>
          <p:nvPr/>
        </p:nvCxnSpPr>
        <p:spPr>
          <a:xfrm flipH="1">
            <a:off x="4257675" y="2062058"/>
            <a:ext cx="5581650" cy="27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CD01C0-7FD4-47EC-8F3E-594F70C539CB}"/>
              </a:ext>
            </a:extLst>
          </p:cNvPr>
          <p:cNvCxnSpPr>
            <a:cxnSpLocks/>
          </p:cNvCxnSpPr>
          <p:nvPr/>
        </p:nvCxnSpPr>
        <p:spPr>
          <a:xfrm>
            <a:off x="4251033" y="2333625"/>
            <a:ext cx="6642" cy="177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FEB27FB-4EBF-4EDF-A52F-7DD3F1217E68}"/>
              </a:ext>
            </a:extLst>
          </p:cNvPr>
          <p:cNvSpPr/>
          <p:nvPr/>
        </p:nvSpPr>
        <p:spPr>
          <a:xfrm>
            <a:off x="9839325" y="1485690"/>
            <a:ext cx="1828800" cy="11527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Client </a:t>
            </a:r>
          </a:p>
          <a:p>
            <a:pPr algn="ctr"/>
            <a:r>
              <a:rPr lang="en-CA" dirty="0">
                <a:solidFill>
                  <a:schemeClr val="tx1"/>
                </a:solidFill>
                <a:latin typeface="Times New Roman" panose="02020603050405020304" pitchFamily="18" charset="0"/>
                <a:cs typeface="Times New Roman" panose="02020603050405020304" pitchFamily="18" charset="0"/>
              </a:rPr>
              <a:t>(Summary of Employee Table)</a:t>
            </a:r>
          </a:p>
        </p:txBody>
      </p:sp>
      <p:cxnSp>
        <p:nvCxnSpPr>
          <p:cNvPr id="21" name="Straight Arrow Connector 20">
            <a:extLst>
              <a:ext uri="{FF2B5EF4-FFF2-40B4-BE49-F238E27FC236}">
                <a16:creationId xmlns:a16="http://schemas.microsoft.com/office/drawing/2014/main" id="{F02CC6AB-03E9-4BB4-8B74-D6A6D9684C6C}"/>
              </a:ext>
            </a:extLst>
          </p:cNvPr>
          <p:cNvCxnSpPr>
            <a:cxnSpLocks/>
          </p:cNvCxnSpPr>
          <p:nvPr/>
        </p:nvCxnSpPr>
        <p:spPr>
          <a:xfrm flipV="1">
            <a:off x="2974683" y="1933575"/>
            <a:ext cx="0" cy="2663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90635CB-77C8-4661-A2B0-3E38654EF6F5}"/>
              </a:ext>
            </a:extLst>
          </p:cNvPr>
          <p:cNvSpPr/>
          <p:nvPr/>
        </p:nvSpPr>
        <p:spPr>
          <a:xfrm rot="16200000">
            <a:off x="2348734" y="3243603"/>
            <a:ext cx="992579"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Network</a:t>
            </a:r>
          </a:p>
        </p:txBody>
      </p:sp>
      <p:sp>
        <p:nvSpPr>
          <p:cNvPr id="16" name="Rectangle 15">
            <a:extLst>
              <a:ext uri="{FF2B5EF4-FFF2-40B4-BE49-F238E27FC236}">
                <a16:creationId xmlns:a16="http://schemas.microsoft.com/office/drawing/2014/main" id="{E14110BE-2522-44F4-8B72-114BC683D65F}"/>
              </a:ext>
            </a:extLst>
          </p:cNvPr>
          <p:cNvSpPr/>
          <p:nvPr/>
        </p:nvSpPr>
        <p:spPr>
          <a:xfrm>
            <a:off x="8763000" y="3443343"/>
            <a:ext cx="1828800" cy="11527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100 MB/Sec</a:t>
            </a:r>
          </a:p>
          <a:p>
            <a:pPr algn="ctr"/>
            <a:r>
              <a:rPr lang="en-CA" dirty="0">
                <a:solidFill>
                  <a:schemeClr val="tx1"/>
                </a:solidFill>
                <a:latin typeface="Times New Roman" panose="02020603050405020304" pitchFamily="18" charset="0"/>
                <a:cs typeface="Times New Roman" panose="02020603050405020304" pitchFamily="18" charset="0"/>
              </a:rPr>
              <a:t>1TB</a:t>
            </a:r>
          </a:p>
        </p:txBody>
      </p:sp>
    </p:spTree>
    <p:extLst>
      <p:ext uri="{BB962C8B-B14F-4D97-AF65-F5344CB8AC3E}">
        <p14:creationId xmlns:p14="http://schemas.microsoft.com/office/powerpoint/2010/main" val="66486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a:bodyPr>
          <a:lstStyle/>
          <a:p>
            <a:r>
              <a:rPr lang="en-CA" sz="2000" dirty="0">
                <a:latin typeface="Times New Roman" panose="02020603050405020304" pitchFamily="18" charset="0"/>
                <a:cs typeface="Times New Roman" panose="02020603050405020304" pitchFamily="18" charset="0"/>
              </a:rPr>
              <a:t>After DS receive acknowledgement it will delete p2 from AQ and put p3 and do the same procedure </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(AQ)P3</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B1(p3)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CC89CE50-4835-4B32-A025-AAB988893C24}"/>
                  </a:ext>
                </a:extLst>
              </p14:cNvPr>
              <p14:cNvContentPartPr/>
              <p14:nvPr/>
            </p14:nvContentPartPr>
            <p14:xfrm>
              <a:off x="4550258" y="4837479"/>
              <a:ext cx="83520" cy="169560"/>
            </p14:xfrm>
          </p:contentPart>
        </mc:Choice>
        <mc:Fallback xmlns="">
          <p:pic>
            <p:nvPicPr>
              <p:cNvPr id="47" name="Ink 46">
                <a:extLst>
                  <a:ext uri="{FF2B5EF4-FFF2-40B4-BE49-F238E27FC236}">
                    <a16:creationId xmlns:a16="http://schemas.microsoft.com/office/drawing/2014/main" id="{CC89CE50-4835-4B32-A025-AAB988893C24}"/>
                  </a:ext>
                </a:extLst>
              </p:cNvPr>
              <p:cNvPicPr/>
              <p:nvPr/>
            </p:nvPicPr>
            <p:blipFill>
              <a:blip r:embed="rId3"/>
              <a:stretch>
                <a:fillRect/>
              </a:stretch>
            </p:blipFill>
            <p:spPr>
              <a:xfrm>
                <a:off x="4532618" y="4801479"/>
                <a:ext cx="11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5"/>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7"/>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9"/>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11"/>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3"/>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5"/>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7"/>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9"/>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21"/>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7"/>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4"/>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6"/>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331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fontScale="92500" lnSpcReduction="10000"/>
          </a:bodyPr>
          <a:lstStyle/>
          <a:p>
            <a:r>
              <a:rPr lang="en-CA" sz="2000" dirty="0">
                <a:latin typeface="Times New Roman" panose="02020603050405020304" pitchFamily="18" charset="0"/>
                <a:cs typeface="Times New Roman" panose="02020603050405020304" pitchFamily="18" charset="0"/>
              </a:rPr>
              <a:t>After DS receive acknowledgement it will delete p7 from AQ and put p8 and do the same procedure </a:t>
            </a:r>
          </a:p>
          <a:p>
            <a:r>
              <a:rPr lang="en-CA" sz="2000" dirty="0">
                <a:latin typeface="Times New Roman" panose="02020603050405020304" pitchFamily="18" charset="0"/>
                <a:cs typeface="Times New Roman" panose="02020603050405020304" pitchFamily="18" charset="0"/>
              </a:rPr>
              <a:t>DS will receive ack For P8 so DS will  contact NameNode and confirimB1 has been written successfully .I have written the data based on this Meta DATA </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(AQ)P8</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B1(p8)</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3"/>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5"/>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7"/>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9"/>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1"/>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3"/>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5"/>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7"/>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19"/>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5"/>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2"/>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4"/>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24DD1E2-0934-45D9-8F03-7BA6F7E958E1}"/>
                  </a:ext>
                </a:extLst>
              </p14:cNvPr>
              <p14:cNvContentPartPr/>
              <p14:nvPr/>
            </p14:nvContentPartPr>
            <p14:xfrm>
              <a:off x="4210058" y="4709872"/>
              <a:ext cx="164160" cy="144000"/>
            </p14:xfrm>
          </p:contentPart>
        </mc:Choice>
        <mc:Fallback xmlns="">
          <p:pic>
            <p:nvPicPr>
              <p:cNvPr id="29" name="Ink 28">
                <a:extLst>
                  <a:ext uri="{FF2B5EF4-FFF2-40B4-BE49-F238E27FC236}">
                    <a16:creationId xmlns:a16="http://schemas.microsoft.com/office/drawing/2014/main" id="{024DD1E2-0934-45D9-8F03-7BA6F7E958E1}"/>
                  </a:ext>
                </a:extLst>
              </p:cNvPr>
              <p:cNvPicPr/>
              <p:nvPr/>
            </p:nvPicPr>
            <p:blipFill>
              <a:blip r:embed="rId26"/>
              <a:stretch>
                <a:fillRect/>
              </a:stretch>
            </p:blipFill>
            <p:spPr>
              <a:xfrm>
                <a:off x="4192058" y="4673872"/>
                <a:ext cx="199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D264FB60-F096-4A9D-9A34-9C897B6E43EF}"/>
                  </a:ext>
                </a:extLst>
              </p14:cNvPr>
              <p14:cNvContentPartPr/>
              <p14:nvPr/>
            </p14:nvContentPartPr>
            <p14:xfrm>
              <a:off x="4345418" y="4571272"/>
              <a:ext cx="164520" cy="157680"/>
            </p14:xfrm>
          </p:contentPart>
        </mc:Choice>
        <mc:Fallback xmlns="">
          <p:pic>
            <p:nvPicPr>
              <p:cNvPr id="39" name="Ink 38">
                <a:extLst>
                  <a:ext uri="{FF2B5EF4-FFF2-40B4-BE49-F238E27FC236}">
                    <a16:creationId xmlns:a16="http://schemas.microsoft.com/office/drawing/2014/main" id="{D264FB60-F096-4A9D-9A34-9C897B6E43EF}"/>
                  </a:ext>
                </a:extLst>
              </p:cNvPr>
              <p:cNvPicPr/>
              <p:nvPr/>
            </p:nvPicPr>
            <p:blipFill>
              <a:blip r:embed="rId28"/>
              <a:stretch>
                <a:fillRect/>
              </a:stretch>
            </p:blipFill>
            <p:spPr>
              <a:xfrm>
                <a:off x="4327418" y="4535632"/>
                <a:ext cx="200160" cy="229320"/>
              </a:xfrm>
              <a:prstGeom prst="rect">
                <a:avLst/>
              </a:prstGeom>
            </p:spPr>
          </p:pic>
        </mc:Fallback>
      </mc:AlternateContent>
    </p:spTree>
    <p:extLst>
      <p:ext uri="{BB962C8B-B14F-4D97-AF65-F5344CB8AC3E}">
        <p14:creationId xmlns:p14="http://schemas.microsoft.com/office/powerpoint/2010/main" val="184158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2368647"/>
          </a:xfrm>
        </p:spPr>
        <p:txBody>
          <a:bodyPr>
            <a:normAutofit/>
          </a:bodyPr>
          <a:lstStyle/>
          <a:p>
            <a:r>
              <a:rPr lang="en-CA" sz="2000" dirty="0">
                <a:latin typeface="Times New Roman" panose="02020603050405020304" pitchFamily="18" charset="0"/>
                <a:cs typeface="Times New Roman" panose="02020603050405020304" pitchFamily="18" charset="0"/>
              </a:rPr>
              <a:t>Same Operation for B2</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(AQ)P(1-8)</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M4</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M5</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M7</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B2</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01592" y="3159192"/>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546305" cy="34007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 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19036"/>
            <a:ext cx="1322102" cy="91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3"/>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5"/>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7"/>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9"/>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1"/>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3"/>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5"/>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7"/>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19"/>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5"/>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2"/>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4"/>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24DD1E2-0934-45D9-8F03-7BA6F7E958E1}"/>
                  </a:ext>
                </a:extLst>
              </p14:cNvPr>
              <p14:cNvContentPartPr/>
              <p14:nvPr/>
            </p14:nvContentPartPr>
            <p14:xfrm>
              <a:off x="4210058" y="4709872"/>
              <a:ext cx="164160" cy="144000"/>
            </p14:xfrm>
          </p:contentPart>
        </mc:Choice>
        <mc:Fallback xmlns="">
          <p:pic>
            <p:nvPicPr>
              <p:cNvPr id="29" name="Ink 28">
                <a:extLst>
                  <a:ext uri="{FF2B5EF4-FFF2-40B4-BE49-F238E27FC236}">
                    <a16:creationId xmlns:a16="http://schemas.microsoft.com/office/drawing/2014/main" id="{024DD1E2-0934-45D9-8F03-7BA6F7E958E1}"/>
                  </a:ext>
                </a:extLst>
              </p:cNvPr>
              <p:cNvPicPr/>
              <p:nvPr/>
            </p:nvPicPr>
            <p:blipFill>
              <a:blip r:embed="rId26"/>
              <a:stretch>
                <a:fillRect/>
              </a:stretch>
            </p:blipFill>
            <p:spPr>
              <a:xfrm>
                <a:off x="4192058" y="4673872"/>
                <a:ext cx="199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D264FB60-F096-4A9D-9A34-9C897B6E43EF}"/>
                  </a:ext>
                </a:extLst>
              </p14:cNvPr>
              <p14:cNvContentPartPr/>
              <p14:nvPr/>
            </p14:nvContentPartPr>
            <p14:xfrm>
              <a:off x="4345418" y="4571272"/>
              <a:ext cx="164520" cy="157680"/>
            </p14:xfrm>
          </p:contentPart>
        </mc:Choice>
        <mc:Fallback xmlns="">
          <p:pic>
            <p:nvPicPr>
              <p:cNvPr id="39" name="Ink 38">
                <a:extLst>
                  <a:ext uri="{FF2B5EF4-FFF2-40B4-BE49-F238E27FC236}">
                    <a16:creationId xmlns:a16="http://schemas.microsoft.com/office/drawing/2014/main" id="{D264FB60-F096-4A9D-9A34-9C897B6E43EF}"/>
                  </a:ext>
                </a:extLst>
              </p:cNvPr>
              <p:cNvPicPr/>
              <p:nvPr/>
            </p:nvPicPr>
            <p:blipFill>
              <a:blip r:embed="rId28"/>
              <a:stretch>
                <a:fillRect/>
              </a:stretch>
            </p:blipFill>
            <p:spPr>
              <a:xfrm>
                <a:off x="4327418" y="4535632"/>
                <a:ext cx="200160" cy="229320"/>
              </a:xfrm>
              <a:prstGeom prst="rect">
                <a:avLst/>
              </a:prstGeom>
            </p:spPr>
          </p:pic>
        </mc:Fallback>
      </mc:AlternateContent>
    </p:spTree>
    <p:extLst>
      <p:ext uri="{BB962C8B-B14F-4D97-AF65-F5344CB8AC3E}">
        <p14:creationId xmlns:p14="http://schemas.microsoft.com/office/powerpoint/2010/main" val="4135194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8585432" y="287080"/>
            <a:ext cx="3645182" cy="3000663"/>
          </a:xfrm>
        </p:spPr>
        <p:txBody>
          <a:bodyPr>
            <a:normAutofit/>
          </a:bodyPr>
          <a:lstStyle/>
          <a:p>
            <a:r>
              <a:rPr lang="en-CA" sz="2000" dirty="0">
                <a:latin typeface="Times New Roman" panose="02020603050405020304" pitchFamily="18" charset="0"/>
                <a:cs typeface="Times New Roman" panose="02020603050405020304" pitchFamily="18" charset="0"/>
              </a:rPr>
              <a:t>Same Operation for B3</a:t>
            </a:r>
          </a:p>
          <a:p>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Remember all operation happens simultaneously</a:t>
            </a:r>
          </a:p>
          <a:p>
            <a:r>
              <a:rPr lang="en-CA" sz="2000" dirty="0">
                <a:latin typeface="Times New Roman" panose="02020603050405020304" pitchFamily="18" charset="0"/>
                <a:cs typeface="Times New Roman" panose="02020603050405020304" pitchFamily="18" charset="0"/>
              </a:rPr>
              <a:t>B1,B2,B3 : are written in parallel </a:t>
            </a:r>
          </a:p>
          <a:p>
            <a:r>
              <a:rPr lang="en-CA" sz="2000" b="1" i="1" dirty="0">
                <a:solidFill>
                  <a:srgbClr val="FF0000"/>
                </a:solidFill>
                <a:latin typeface="Times New Roman" panose="02020603050405020304" pitchFamily="18" charset="0"/>
                <a:cs typeface="Times New Roman" panose="02020603050405020304" pitchFamily="18" charset="0"/>
              </a:rPr>
              <a:t>B1,B2,B3 :Parallel</a:t>
            </a:r>
          </a:p>
          <a:p>
            <a:r>
              <a:rPr lang="en-CA" sz="2000" b="1" i="1" dirty="0">
                <a:solidFill>
                  <a:srgbClr val="FF0000"/>
                </a:solidFill>
                <a:latin typeface="Times New Roman" panose="02020603050405020304" pitchFamily="18" charset="0"/>
                <a:cs typeface="Times New Roman" panose="02020603050405020304" pitchFamily="18" charset="0"/>
              </a:rPr>
              <a:t>B1:p1,P2,…P8 :Sequence</a:t>
            </a:r>
          </a:p>
        </p:txBody>
      </p:sp>
      <p:sp>
        <p:nvSpPr>
          <p:cNvPr id="4" name="Rectangle 3">
            <a:extLst>
              <a:ext uri="{FF2B5EF4-FFF2-40B4-BE49-F238E27FC236}">
                <a16:creationId xmlns:a16="http://schemas.microsoft.com/office/drawing/2014/main" id="{A2906CA9-CC73-4575-9400-901F818CA85D}"/>
              </a:ext>
            </a:extLst>
          </p:cNvPr>
          <p:cNvSpPr/>
          <p:nvPr/>
        </p:nvSpPr>
        <p:spPr>
          <a:xfrm>
            <a:off x="435427" y="733021"/>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35427" y="190291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p:nvPr/>
        </p:nvCxnSpPr>
        <p:spPr>
          <a:xfrm>
            <a:off x="1783977" y="2537012"/>
            <a:ext cx="0" cy="71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071583"/>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(AQ)P(1-8)</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M11</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M21</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M9</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49831" y="2992811"/>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B3</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313424" y="3108177"/>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546305" cy="34007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 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19036"/>
            <a:ext cx="1322102" cy="91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3"/>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5"/>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7"/>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9"/>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1"/>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3"/>
              <a:stretch>
                <a:fillRect/>
              </a:stretch>
            </p:blipFill>
            <p:spPr>
              <a:xfrm>
                <a:off x="9410978" y="5335912"/>
                <a:ext cx="208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15"/>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7"/>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19"/>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5"/>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2"/>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4"/>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24DD1E2-0934-45D9-8F03-7BA6F7E958E1}"/>
                  </a:ext>
                </a:extLst>
              </p14:cNvPr>
              <p14:cNvContentPartPr/>
              <p14:nvPr/>
            </p14:nvContentPartPr>
            <p14:xfrm>
              <a:off x="4210058" y="4709872"/>
              <a:ext cx="164160" cy="144000"/>
            </p14:xfrm>
          </p:contentPart>
        </mc:Choice>
        <mc:Fallback xmlns="">
          <p:pic>
            <p:nvPicPr>
              <p:cNvPr id="29" name="Ink 28">
                <a:extLst>
                  <a:ext uri="{FF2B5EF4-FFF2-40B4-BE49-F238E27FC236}">
                    <a16:creationId xmlns:a16="http://schemas.microsoft.com/office/drawing/2014/main" id="{024DD1E2-0934-45D9-8F03-7BA6F7E958E1}"/>
                  </a:ext>
                </a:extLst>
              </p:cNvPr>
              <p:cNvPicPr/>
              <p:nvPr/>
            </p:nvPicPr>
            <p:blipFill>
              <a:blip r:embed="rId26"/>
              <a:stretch>
                <a:fillRect/>
              </a:stretch>
            </p:blipFill>
            <p:spPr>
              <a:xfrm>
                <a:off x="4192058" y="4673872"/>
                <a:ext cx="199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D264FB60-F096-4A9D-9A34-9C897B6E43EF}"/>
                  </a:ext>
                </a:extLst>
              </p14:cNvPr>
              <p14:cNvContentPartPr/>
              <p14:nvPr/>
            </p14:nvContentPartPr>
            <p14:xfrm>
              <a:off x="4345418" y="4571272"/>
              <a:ext cx="164520" cy="157680"/>
            </p14:xfrm>
          </p:contentPart>
        </mc:Choice>
        <mc:Fallback xmlns="">
          <p:pic>
            <p:nvPicPr>
              <p:cNvPr id="39" name="Ink 38">
                <a:extLst>
                  <a:ext uri="{FF2B5EF4-FFF2-40B4-BE49-F238E27FC236}">
                    <a16:creationId xmlns:a16="http://schemas.microsoft.com/office/drawing/2014/main" id="{D264FB60-F096-4A9D-9A34-9C897B6E43EF}"/>
                  </a:ext>
                </a:extLst>
              </p:cNvPr>
              <p:cNvPicPr/>
              <p:nvPr/>
            </p:nvPicPr>
            <p:blipFill>
              <a:blip r:embed="rId28"/>
              <a:stretch>
                <a:fillRect/>
              </a:stretch>
            </p:blipFill>
            <p:spPr>
              <a:xfrm>
                <a:off x="4327418" y="4535632"/>
                <a:ext cx="200160" cy="229320"/>
              </a:xfrm>
              <a:prstGeom prst="rect">
                <a:avLst/>
              </a:prstGeom>
            </p:spPr>
          </p:pic>
        </mc:Fallback>
      </mc:AlternateContent>
    </p:spTree>
    <p:extLst>
      <p:ext uri="{BB962C8B-B14F-4D97-AF65-F5344CB8AC3E}">
        <p14:creationId xmlns:p14="http://schemas.microsoft.com/office/powerpoint/2010/main" val="4052883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fontScale="92500" lnSpcReduction="10000"/>
          </a:bodyPr>
          <a:lstStyle/>
          <a:p>
            <a:r>
              <a:rPr lang="en-CA" sz="2000" dirty="0">
                <a:latin typeface="Times New Roman" panose="02020603050405020304" pitchFamily="18" charset="0"/>
                <a:cs typeface="Times New Roman" panose="02020603050405020304" pitchFamily="18" charset="0"/>
              </a:rPr>
              <a:t>The procedure was successful so far but we do have the commodity HW so any time the failure may happen so we need to talk about this scenario .Assume P1 P2 is done and we are working on P3.So M2 will fail so AKW 8 will not received</a:t>
            </a:r>
          </a:p>
          <a:p>
            <a:r>
              <a:rPr lang="en-CA" sz="2000" dirty="0">
                <a:latin typeface="Times New Roman" panose="02020603050405020304" pitchFamily="18" charset="0"/>
                <a:cs typeface="Times New Roman" panose="02020603050405020304" pitchFamily="18" charset="0"/>
              </a:rPr>
              <a:t>So M3 will come to know that packet write operation to M2 failed .Same communication will be sent to DS.</a:t>
            </a: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B1:3,2,6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(AQ)P3</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B1(p3)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363B2139-B564-4F6D-B2E4-4B2DDE2E627D}"/>
                  </a:ext>
                </a:extLst>
              </p14:cNvPr>
              <p14:cNvContentPartPr/>
              <p14:nvPr/>
            </p14:nvContentPartPr>
            <p14:xfrm>
              <a:off x="2582858" y="5782839"/>
              <a:ext cx="128160" cy="204840"/>
            </p14:xfrm>
          </p:contentPart>
        </mc:Choice>
        <mc:Fallback xmlns="">
          <p:pic>
            <p:nvPicPr>
              <p:cNvPr id="48" name="Ink 47">
                <a:extLst>
                  <a:ext uri="{FF2B5EF4-FFF2-40B4-BE49-F238E27FC236}">
                    <a16:creationId xmlns:a16="http://schemas.microsoft.com/office/drawing/2014/main" id="{363B2139-B564-4F6D-B2E4-4B2DDE2E627D}"/>
                  </a:ext>
                </a:extLst>
              </p:cNvPr>
              <p:cNvPicPr/>
              <p:nvPr/>
            </p:nvPicPr>
            <p:blipFill>
              <a:blip r:embed="rId4"/>
              <a:stretch>
                <a:fillRect/>
              </a:stretch>
            </p:blipFill>
            <p:spPr>
              <a:xfrm>
                <a:off x="2565218" y="5746839"/>
                <a:ext cx="163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B4EFFF15-6D7B-4A77-AED8-934E44F0F901}"/>
                  </a:ext>
                </a:extLst>
              </p14:cNvPr>
              <p14:cNvContentPartPr/>
              <p14:nvPr/>
            </p14:nvContentPartPr>
            <p14:xfrm>
              <a:off x="4476098" y="5337519"/>
              <a:ext cx="87480" cy="267120"/>
            </p14:xfrm>
          </p:contentPart>
        </mc:Choice>
        <mc:Fallback xmlns="">
          <p:pic>
            <p:nvPicPr>
              <p:cNvPr id="49" name="Ink 48">
                <a:extLst>
                  <a:ext uri="{FF2B5EF4-FFF2-40B4-BE49-F238E27FC236}">
                    <a16:creationId xmlns:a16="http://schemas.microsoft.com/office/drawing/2014/main" id="{B4EFFF15-6D7B-4A77-AED8-934E44F0F901}"/>
                  </a:ext>
                </a:extLst>
              </p:cNvPr>
              <p:cNvPicPr/>
              <p:nvPr/>
            </p:nvPicPr>
            <p:blipFill>
              <a:blip r:embed="rId6"/>
              <a:stretch>
                <a:fillRect/>
              </a:stretch>
            </p:blipFill>
            <p:spPr>
              <a:xfrm>
                <a:off x="4458098" y="5301519"/>
                <a:ext cx="123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54D10E0D-B8EB-4635-B08F-51F11151CEC0}"/>
                  </a:ext>
                </a:extLst>
              </p14:cNvPr>
              <p14:cNvContentPartPr/>
              <p14:nvPr/>
            </p14:nvContentPartPr>
            <p14:xfrm>
              <a:off x="4351178" y="5906679"/>
              <a:ext cx="219600" cy="248760"/>
            </p14:xfrm>
          </p:contentPart>
        </mc:Choice>
        <mc:Fallback xmlns="">
          <p:pic>
            <p:nvPicPr>
              <p:cNvPr id="50" name="Ink 49">
                <a:extLst>
                  <a:ext uri="{FF2B5EF4-FFF2-40B4-BE49-F238E27FC236}">
                    <a16:creationId xmlns:a16="http://schemas.microsoft.com/office/drawing/2014/main" id="{54D10E0D-B8EB-4635-B08F-51F11151CEC0}"/>
                  </a:ext>
                </a:extLst>
              </p:cNvPr>
              <p:cNvPicPr/>
              <p:nvPr/>
            </p:nvPicPr>
            <p:blipFill>
              <a:blip r:embed="rId8"/>
              <a:stretch>
                <a:fillRect/>
              </a:stretch>
            </p:blipFill>
            <p:spPr>
              <a:xfrm>
                <a:off x="4333178" y="5870679"/>
                <a:ext cx="2552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10"/>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a:off x="6208596" y="5697656"/>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C43485AE-EA30-4C2F-91F7-8882A50D67F6}"/>
                  </a:ext>
                </a:extLst>
              </p14:cNvPr>
              <p14:cNvContentPartPr/>
              <p14:nvPr/>
            </p14:nvContentPartPr>
            <p14:xfrm>
              <a:off x="6881618" y="5453632"/>
              <a:ext cx="181080" cy="226800"/>
            </p14:xfrm>
          </p:contentPart>
        </mc:Choice>
        <mc:Fallback xmlns="">
          <p:pic>
            <p:nvPicPr>
              <p:cNvPr id="45" name="Ink 44">
                <a:extLst>
                  <a:ext uri="{FF2B5EF4-FFF2-40B4-BE49-F238E27FC236}">
                    <a16:creationId xmlns:a16="http://schemas.microsoft.com/office/drawing/2014/main" id="{C43485AE-EA30-4C2F-91F7-8882A50D67F6}"/>
                  </a:ext>
                </a:extLst>
              </p:cNvPr>
              <p:cNvPicPr/>
              <p:nvPr/>
            </p:nvPicPr>
            <p:blipFill>
              <a:blip r:embed="rId12"/>
              <a:stretch>
                <a:fillRect/>
              </a:stretch>
            </p:blipFill>
            <p:spPr>
              <a:xfrm>
                <a:off x="6863978" y="5417992"/>
                <a:ext cx="216720" cy="298440"/>
              </a:xfrm>
              <a:prstGeom prst="rect">
                <a:avLst/>
              </a:prstGeom>
            </p:spPr>
          </p:pic>
        </mc:Fallback>
      </mc:AlternateContent>
      <p:cxnSp>
        <p:nvCxnSpPr>
          <p:cNvPr id="53" name="Straight Arrow Connector 52">
            <a:extLst>
              <a:ext uri="{FF2B5EF4-FFF2-40B4-BE49-F238E27FC236}">
                <a16:creationId xmlns:a16="http://schemas.microsoft.com/office/drawing/2014/main" id="{E07951B9-4A29-4521-9EF6-62B1BA385FC8}"/>
              </a:ext>
            </a:extLst>
          </p:cNvPr>
          <p:cNvCxnSpPr>
            <a:cxnSpLocks/>
          </p:cNvCxnSpPr>
          <p:nvPr/>
        </p:nvCxnSpPr>
        <p:spPr>
          <a:xfrm>
            <a:off x="8585432" y="5710303"/>
            <a:ext cx="1484956" cy="1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3">
            <p14:nvContentPartPr>
              <p14:cNvPr id="54" name="Ink 53">
                <a:extLst>
                  <a:ext uri="{FF2B5EF4-FFF2-40B4-BE49-F238E27FC236}">
                    <a16:creationId xmlns:a16="http://schemas.microsoft.com/office/drawing/2014/main" id="{47BB3D59-A759-4FF7-B240-D37155DED869}"/>
                  </a:ext>
                </a:extLst>
              </p14:cNvPr>
              <p14:cNvContentPartPr/>
              <p14:nvPr/>
            </p14:nvContentPartPr>
            <p14:xfrm>
              <a:off x="9428618" y="5371552"/>
              <a:ext cx="172440" cy="308520"/>
            </p14:xfrm>
          </p:contentPart>
        </mc:Choice>
        <mc:Fallback xmlns="">
          <p:pic>
            <p:nvPicPr>
              <p:cNvPr id="54" name="Ink 53">
                <a:extLst>
                  <a:ext uri="{FF2B5EF4-FFF2-40B4-BE49-F238E27FC236}">
                    <a16:creationId xmlns:a16="http://schemas.microsoft.com/office/drawing/2014/main" id="{47BB3D59-A759-4FF7-B240-D37155DED869}"/>
                  </a:ext>
                </a:extLst>
              </p:cNvPr>
              <p:cNvPicPr/>
              <p:nvPr/>
            </p:nvPicPr>
            <p:blipFill>
              <a:blip r:embed="rId14"/>
              <a:stretch>
                <a:fillRect/>
              </a:stretch>
            </p:blipFill>
            <p:spPr>
              <a:xfrm>
                <a:off x="9410978" y="5335912"/>
                <a:ext cx="208080" cy="38016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flipV="1">
            <a:off x="8695328" y="6158331"/>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flipV="1">
            <a:off x="6287164" y="6193026"/>
            <a:ext cx="1375060" cy="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flipV="1">
            <a:off x="3980679" y="5829440"/>
            <a:ext cx="1788473" cy="3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56C391DB-654B-4299-AD82-0EE5C47D28B4}"/>
                  </a:ext>
                </a:extLst>
              </p14:cNvPr>
              <p14:cNvContentPartPr/>
              <p14:nvPr/>
            </p14:nvContentPartPr>
            <p14:xfrm>
              <a:off x="9326738" y="5995432"/>
              <a:ext cx="189720" cy="317880"/>
            </p14:xfrm>
          </p:contentPart>
        </mc:Choice>
        <mc:Fallback xmlns="">
          <p:pic>
            <p:nvPicPr>
              <p:cNvPr id="46" name="Ink 45">
                <a:extLst>
                  <a:ext uri="{FF2B5EF4-FFF2-40B4-BE49-F238E27FC236}">
                    <a16:creationId xmlns:a16="http://schemas.microsoft.com/office/drawing/2014/main" id="{56C391DB-654B-4299-AD82-0EE5C47D28B4}"/>
                  </a:ext>
                </a:extLst>
              </p:cNvPr>
              <p:cNvPicPr/>
              <p:nvPr/>
            </p:nvPicPr>
            <p:blipFill>
              <a:blip r:embed="rId18"/>
              <a:stretch>
                <a:fillRect/>
              </a:stretch>
            </p:blipFill>
            <p:spPr>
              <a:xfrm>
                <a:off x="9309098" y="5959792"/>
                <a:ext cx="225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08956462-D6E8-44D5-AB9C-E83893026795}"/>
                  </a:ext>
                </a:extLst>
              </p14:cNvPr>
              <p14:cNvContentPartPr/>
              <p14:nvPr/>
            </p14:nvContentPartPr>
            <p14:xfrm>
              <a:off x="9303338" y="6167152"/>
              <a:ext cx="170280" cy="31320"/>
            </p14:xfrm>
          </p:contentPart>
        </mc:Choice>
        <mc:Fallback xmlns="">
          <p:pic>
            <p:nvPicPr>
              <p:cNvPr id="59" name="Ink 58">
                <a:extLst>
                  <a:ext uri="{FF2B5EF4-FFF2-40B4-BE49-F238E27FC236}">
                    <a16:creationId xmlns:a16="http://schemas.microsoft.com/office/drawing/2014/main" id="{08956462-D6E8-44D5-AB9C-E83893026795}"/>
                  </a:ext>
                </a:extLst>
              </p:cNvPr>
              <p:cNvPicPr/>
              <p:nvPr/>
            </p:nvPicPr>
            <p:blipFill>
              <a:blip r:embed="rId20"/>
              <a:stretch>
                <a:fillRect/>
              </a:stretch>
            </p:blipFill>
            <p:spPr>
              <a:xfrm>
                <a:off x="9285338" y="6131512"/>
                <a:ext cx="20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6C96FEB-25EE-435D-B8A2-D70AB76EEDB3}"/>
                  </a:ext>
                </a:extLst>
              </p14:cNvPr>
              <p14:cNvContentPartPr/>
              <p14:nvPr/>
            </p14:nvContentPartPr>
            <p14:xfrm>
              <a:off x="6932018" y="6006952"/>
              <a:ext cx="360" cy="360"/>
            </p14:xfrm>
          </p:contentPart>
        </mc:Choice>
        <mc:Fallback xmlns="">
          <p:pic>
            <p:nvPicPr>
              <p:cNvPr id="60" name="Ink 59">
                <a:extLst>
                  <a:ext uri="{FF2B5EF4-FFF2-40B4-BE49-F238E27FC236}">
                    <a16:creationId xmlns:a16="http://schemas.microsoft.com/office/drawing/2014/main" id="{A6C96FEB-25EE-435D-B8A2-D70AB76EEDB3}"/>
                  </a:ext>
                </a:extLst>
              </p:cNvPr>
              <p:cNvPicPr/>
              <p:nvPr/>
            </p:nvPicPr>
            <p:blipFill>
              <a:blip r:embed="rId16"/>
              <a:stretch>
                <a:fillRect/>
              </a:stretch>
            </p:blipFill>
            <p:spPr>
              <a:xfrm>
                <a:off x="6914378" y="597131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27C30D0C-4F16-4CBE-AD21-8A3C22D4BEED}"/>
                  </a:ext>
                </a:extLst>
              </p14:cNvPr>
              <p14:cNvContentPartPr/>
              <p14:nvPr/>
            </p14:nvContentPartPr>
            <p14:xfrm>
              <a:off x="6887738" y="5964112"/>
              <a:ext cx="153360" cy="281160"/>
            </p14:xfrm>
          </p:contentPart>
        </mc:Choice>
        <mc:Fallback xmlns="">
          <p:pic>
            <p:nvPicPr>
              <p:cNvPr id="61" name="Ink 60">
                <a:extLst>
                  <a:ext uri="{FF2B5EF4-FFF2-40B4-BE49-F238E27FC236}">
                    <a16:creationId xmlns:a16="http://schemas.microsoft.com/office/drawing/2014/main" id="{27C30D0C-4F16-4CBE-AD21-8A3C22D4BEED}"/>
                  </a:ext>
                </a:extLst>
              </p:cNvPr>
              <p:cNvPicPr/>
              <p:nvPr/>
            </p:nvPicPr>
            <p:blipFill>
              <a:blip r:embed="rId23"/>
              <a:stretch>
                <a:fillRect/>
              </a:stretch>
            </p:blipFill>
            <p:spPr>
              <a:xfrm>
                <a:off x="6869738" y="5928472"/>
                <a:ext cx="189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8E4DCBC1-1A73-4163-95DA-AC850E5272E5}"/>
                  </a:ext>
                </a:extLst>
              </p14:cNvPr>
              <p14:cNvContentPartPr/>
              <p14:nvPr/>
            </p14:nvContentPartPr>
            <p14:xfrm>
              <a:off x="5157218" y="5966992"/>
              <a:ext cx="246240" cy="244080"/>
            </p14:xfrm>
          </p:contentPart>
        </mc:Choice>
        <mc:Fallback xmlns="">
          <p:pic>
            <p:nvPicPr>
              <p:cNvPr id="62" name="Ink 61">
                <a:extLst>
                  <a:ext uri="{FF2B5EF4-FFF2-40B4-BE49-F238E27FC236}">
                    <a16:creationId xmlns:a16="http://schemas.microsoft.com/office/drawing/2014/main" id="{8E4DCBC1-1A73-4163-95DA-AC850E5272E5}"/>
                  </a:ext>
                </a:extLst>
              </p:cNvPr>
              <p:cNvPicPr/>
              <p:nvPr/>
            </p:nvPicPr>
            <p:blipFill>
              <a:blip r:embed="rId25"/>
              <a:stretch>
                <a:fillRect/>
              </a:stretch>
            </p:blipFill>
            <p:spPr>
              <a:xfrm>
                <a:off x="5139578" y="5931352"/>
                <a:ext cx="281880" cy="315720"/>
              </a:xfrm>
              <a:prstGeom prst="rect">
                <a:avLst/>
              </a:prstGeom>
            </p:spPr>
          </p:pic>
        </mc:Fallback>
      </mc:AlternateContent>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868675" y="4572000"/>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024DD1E2-0934-45D9-8F03-7BA6F7E958E1}"/>
                  </a:ext>
                </a:extLst>
              </p14:cNvPr>
              <p14:cNvContentPartPr/>
              <p14:nvPr/>
            </p14:nvContentPartPr>
            <p14:xfrm>
              <a:off x="4210058" y="4709872"/>
              <a:ext cx="164160" cy="144000"/>
            </p14:xfrm>
          </p:contentPart>
        </mc:Choice>
        <mc:Fallback xmlns="">
          <p:pic>
            <p:nvPicPr>
              <p:cNvPr id="29" name="Ink 28">
                <a:extLst>
                  <a:ext uri="{FF2B5EF4-FFF2-40B4-BE49-F238E27FC236}">
                    <a16:creationId xmlns:a16="http://schemas.microsoft.com/office/drawing/2014/main" id="{024DD1E2-0934-45D9-8F03-7BA6F7E958E1}"/>
                  </a:ext>
                </a:extLst>
              </p:cNvPr>
              <p:cNvPicPr/>
              <p:nvPr/>
            </p:nvPicPr>
            <p:blipFill>
              <a:blip r:embed="rId27"/>
              <a:stretch>
                <a:fillRect/>
              </a:stretch>
            </p:blipFill>
            <p:spPr>
              <a:xfrm>
                <a:off x="4192058" y="4673872"/>
                <a:ext cx="199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D264FB60-F096-4A9D-9A34-9C897B6E43EF}"/>
                  </a:ext>
                </a:extLst>
              </p14:cNvPr>
              <p14:cNvContentPartPr/>
              <p14:nvPr/>
            </p14:nvContentPartPr>
            <p14:xfrm>
              <a:off x="4345418" y="4571272"/>
              <a:ext cx="164520" cy="157680"/>
            </p14:xfrm>
          </p:contentPart>
        </mc:Choice>
        <mc:Fallback xmlns="">
          <p:pic>
            <p:nvPicPr>
              <p:cNvPr id="39" name="Ink 38">
                <a:extLst>
                  <a:ext uri="{FF2B5EF4-FFF2-40B4-BE49-F238E27FC236}">
                    <a16:creationId xmlns:a16="http://schemas.microsoft.com/office/drawing/2014/main" id="{D264FB60-F096-4A9D-9A34-9C897B6E43EF}"/>
                  </a:ext>
                </a:extLst>
              </p:cNvPr>
              <p:cNvPicPr/>
              <p:nvPr/>
            </p:nvPicPr>
            <p:blipFill>
              <a:blip r:embed="rId29"/>
              <a:stretch>
                <a:fillRect/>
              </a:stretch>
            </p:blipFill>
            <p:spPr>
              <a:xfrm>
                <a:off x="4327418" y="4535632"/>
                <a:ext cx="200160" cy="229320"/>
              </a:xfrm>
              <a:prstGeom prst="rect">
                <a:avLst/>
              </a:prstGeom>
            </p:spPr>
          </p:pic>
        </mc:Fallback>
      </mc:AlternateContent>
      <p:sp>
        <p:nvSpPr>
          <p:cNvPr id="41" name="Multiplication Sign 40">
            <a:extLst>
              <a:ext uri="{FF2B5EF4-FFF2-40B4-BE49-F238E27FC236}">
                <a16:creationId xmlns:a16="http://schemas.microsoft.com/office/drawing/2014/main" id="{FF5D5E8F-3AE3-469B-B94F-867E685F7217}"/>
              </a:ext>
            </a:extLst>
          </p:cNvPr>
          <p:cNvSpPr/>
          <p:nvPr/>
        </p:nvSpPr>
        <p:spPr>
          <a:xfrm>
            <a:off x="7914949" y="5656661"/>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61811EBE-DC45-4106-BBD5-B65102FA77C8}"/>
              </a:ext>
            </a:extLst>
          </p:cNvPr>
          <p:cNvSpPr/>
          <p:nvPr/>
        </p:nvSpPr>
        <p:spPr>
          <a:xfrm>
            <a:off x="327313" y="78270"/>
            <a:ext cx="1191929" cy="523220"/>
          </a:xfrm>
          <a:prstGeom prst="rect">
            <a:avLst/>
          </a:prstGeom>
        </p:spPr>
        <p:txBody>
          <a:bodyPr wrap="none">
            <a:spAutoFit/>
          </a:bodyPr>
          <a:lstStyle/>
          <a:p>
            <a:r>
              <a:rPr lang="en-CA" sz="2800" b="1" dirty="0">
                <a:solidFill>
                  <a:srgbClr val="FF0000"/>
                </a:solidFill>
              </a:rPr>
              <a:t>Failure</a:t>
            </a:r>
          </a:p>
        </p:txBody>
      </p:sp>
    </p:spTree>
    <p:extLst>
      <p:ext uri="{BB962C8B-B14F-4D97-AF65-F5344CB8AC3E}">
        <p14:creationId xmlns:p14="http://schemas.microsoft.com/office/powerpoint/2010/main" val="2490236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fontScale="85000" lnSpcReduction="20000"/>
          </a:bodyPr>
          <a:lstStyle/>
          <a:p>
            <a:r>
              <a:rPr lang="en-CA" sz="2000" dirty="0">
                <a:latin typeface="Times New Roman" panose="02020603050405020304" pitchFamily="18" charset="0"/>
                <a:cs typeface="Times New Roman" panose="02020603050405020304" pitchFamily="18" charset="0"/>
              </a:rPr>
              <a:t>DS will take P3 and put it back in DQ and it will contact Master NameNode and Tell NameNode that B1 has been failed in M2 .NameNode will change the name of the block (</a:t>
            </a:r>
            <a:r>
              <a:rPr lang="en-CA" sz="2100" b="1" dirty="0">
                <a:solidFill>
                  <a:srgbClr val="FF0000"/>
                </a:solidFill>
                <a:latin typeface="Times New Roman" panose="02020603050405020304" pitchFamily="18" charset="0"/>
                <a:cs typeface="Times New Roman" panose="02020603050405020304" pitchFamily="18" charset="0"/>
              </a:rPr>
              <a:t>B11</a:t>
            </a:r>
            <a:r>
              <a:rPr lang="en-CA" sz="2000" dirty="0">
                <a:latin typeface="Times New Roman" panose="02020603050405020304" pitchFamily="18" charset="0"/>
                <a:cs typeface="Times New Roman" panose="02020603050405020304" pitchFamily="18" charset="0"/>
              </a:rPr>
              <a:t>) and please continue to write to other machine 3 and 6.This information will be sent to DS</a:t>
            </a:r>
          </a:p>
          <a:p>
            <a:r>
              <a:rPr lang="en-CA" sz="2000" dirty="0">
                <a:latin typeface="Times New Roman" panose="02020603050405020304" pitchFamily="18" charset="0"/>
                <a:cs typeface="Times New Roman" panose="02020603050405020304" pitchFamily="18" charset="0"/>
              </a:rPr>
              <a:t>Does NameNode has any information about packet ?No ,It has information about BLOCKS</a:t>
            </a:r>
          </a:p>
          <a:p>
            <a:r>
              <a:rPr lang="en-CA" sz="2000" dirty="0">
                <a:latin typeface="Times New Roman" panose="02020603050405020304" pitchFamily="18" charset="0"/>
                <a:cs typeface="Times New Roman" panose="02020603050405020304" pitchFamily="18" charset="0"/>
              </a:rPr>
              <a:t>DS will take P3 and Put it back in the AQ and it will communicate with M3</a:t>
            </a: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1400" b="1" dirty="0">
                <a:solidFill>
                  <a:srgbClr val="FF0000"/>
                </a:solidFill>
                <a:latin typeface="Times New Roman" panose="02020603050405020304" pitchFamily="18" charset="0"/>
                <a:cs typeface="Times New Roman" panose="02020603050405020304" pitchFamily="18" charset="0"/>
              </a:rPr>
              <a:t>B11</a:t>
            </a:r>
            <a:r>
              <a:rPr lang="en-CA" sz="1200" dirty="0">
                <a:solidFill>
                  <a:schemeClr val="tx1"/>
                </a:solidFill>
                <a:latin typeface="Times New Roman" panose="02020603050405020304" pitchFamily="18" charset="0"/>
                <a:cs typeface="Times New Roman" panose="02020603050405020304" pitchFamily="18" charset="0"/>
              </a:rPr>
              <a:t>:3,6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(P3)</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(AQ)P3</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914949" y="5656661"/>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426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fontScale="92500" lnSpcReduction="10000"/>
          </a:bodyPr>
          <a:lstStyle/>
          <a:p>
            <a:r>
              <a:rPr lang="en-CA" sz="2000" dirty="0">
                <a:latin typeface="Times New Roman" panose="02020603050405020304" pitchFamily="18" charset="0"/>
                <a:cs typeface="Times New Roman" panose="02020603050405020304" pitchFamily="18" charset="0"/>
              </a:rPr>
              <a:t>DS will take P3 and Put it back in the AQ and it will communicate with M3 and it will change the name of the file to B11 then m3 will communicate to M6 directly and change the file to B11 and write the packet P3 there then M6 will confirm it directly to M3</a:t>
            </a:r>
          </a:p>
          <a:p>
            <a:r>
              <a:rPr lang="en-CA" sz="2000" dirty="0">
                <a:latin typeface="Times New Roman" panose="02020603050405020304" pitchFamily="18" charset="0"/>
                <a:cs typeface="Times New Roman" panose="02020603050405020304" pitchFamily="18" charset="0"/>
              </a:rPr>
              <a:t>M3 will contact DS and DS will delete P3 and Put P4 and do the same procedure</a:t>
            </a: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1400" b="1" dirty="0">
                <a:solidFill>
                  <a:srgbClr val="FF0000"/>
                </a:solidFill>
                <a:latin typeface="Times New Roman" panose="02020603050405020304" pitchFamily="18" charset="0"/>
                <a:cs typeface="Times New Roman" panose="02020603050405020304" pitchFamily="18" charset="0"/>
              </a:rPr>
              <a:t>B11</a:t>
            </a:r>
            <a:r>
              <a:rPr lang="en-CA" sz="1200" dirty="0">
                <a:solidFill>
                  <a:schemeClr val="tx1"/>
                </a:solidFill>
                <a:latin typeface="Times New Roman" panose="02020603050405020304" pitchFamily="18" charset="0"/>
                <a:cs typeface="Times New Roman" panose="02020603050405020304" pitchFamily="18" charset="0"/>
              </a:rPr>
              <a:t>:3,6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(P3)</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(AQ)P3</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400" b="1" dirty="0">
                <a:solidFill>
                  <a:srgbClr val="FF0000"/>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794594" y="5275030"/>
            <a:ext cx="900733" cy="1119529"/>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162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a:bodyPr>
          <a:lstStyle/>
          <a:p>
            <a:r>
              <a:rPr lang="en-CA" sz="2000" dirty="0">
                <a:latin typeface="Times New Roman" panose="02020603050405020304" pitchFamily="18" charset="0"/>
                <a:cs typeface="Times New Roman" panose="02020603050405020304" pitchFamily="18" charset="0"/>
              </a:rPr>
              <a:t>DS will delete P3 and Put P4 and do the same procedure</a:t>
            </a: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B11:3,6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(AQ)P4</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3"/>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5"/>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870925" y="5143306"/>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07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a:bodyPr>
          <a:lstStyle/>
          <a:p>
            <a:r>
              <a:rPr lang="en-CA" sz="2000" dirty="0">
                <a:latin typeface="Times New Roman" panose="02020603050405020304" pitchFamily="18" charset="0"/>
                <a:cs typeface="Times New Roman" panose="02020603050405020304" pitchFamily="18" charset="0"/>
              </a:rPr>
              <a:t>After DS will get confirmation for P8 it will contact  Master NameNode and says that the data is written successfully on M3 ,6 based on Meta data</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1400" b="1" dirty="0">
                <a:solidFill>
                  <a:srgbClr val="FF0000"/>
                </a:solidFill>
                <a:latin typeface="Times New Roman" panose="02020603050405020304" pitchFamily="18" charset="0"/>
                <a:cs typeface="Times New Roman" panose="02020603050405020304" pitchFamily="18" charset="0"/>
              </a:rPr>
              <a:t>B11</a:t>
            </a:r>
            <a:r>
              <a:rPr lang="en-CA" sz="1200" dirty="0">
                <a:solidFill>
                  <a:schemeClr val="tx1"/>
                </a:solidFill>
                <a:latin typeface="Times New Roman" panose="02020603050405020304" pitchFamily="18" charset="0"/>
                <a:cs typeface="Times New Roman" panose="02020603050405020304" pitchFamily="18" charset="0"/>
              </a:rPr>
              <a:t>:3,,6</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(AQ)P8</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400" b="1" dirty="0">
                <a:solidFill>
                  <a:srgbClr val="FF0000"/>
                </a:solidFill>
                <a:latin typeface="Times New Roman" panose="02020603050405020304" pitchFamily="18" charset="0"/>
                <a:cs typeface="Times New Roman" panose="02020603050405020304" pitchFamily="18" charset="0"/>
              </a:rPr>
              <a:t>B11</a:t>
            </a:r>
            <a:endParaRPr lang="en-CA" sz="1100" b="1" dirty="0">
              <a:solidFill>
                <a:srgbClr val="FF0000"/>
              </a:solidFill>
              <a:latin typeface="Times New Roman" panose="02020603050405020304" pitchFamily="18" charset="0"/>
              <a:cs typeface="Times New Roman" panose="02020603050405020304" pitchFamily="18" charset="0"/>
            </a:endParaRP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3"/>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5"/>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870925" y="5143306"/>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24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306485" y="287080"/>
            <a:ext cx="8924130" cy="1378121"/>
          </a:xfrm>
        </p:spPr>
        <p:txBody>
          <a:bodyPr>
            <a:normAutofit fontScale="92500" lnSpcReduction="20000"/>
          </a:bodyPr>
          <a:lstStyle/>
          <a:p>
            <a:r>
              <a:rPr lang="en-CA" sz="2000" dirty="0">
                <a:latin typeface="Times New Roman" panose="02020603050405020304" pitchFamily="18" charset="0"/>
                <a:cs typeface="Times New Roman" panose="02020603050405020304" pitchFamily="18" charset="0"/>
              </a:rPr>
              <a:t>If M6 also fails (While you are writing P7) it will be the same scenario .</a:t>
            </a:r>
            <a:r>
              <a:rPr lang="en-CA" sz="2000" dirty="0" err="1">
                <a:latin typeface="Times New Roman" panose="02020603050405020304" pitchFamily="18" charset="0"/>
                <a:cs typeface="Times New Roman" panose="02020603050405020304" pitchFamily="18" charset="0"/>
              </a:rPr>
              <a:t>NamaeNode</a:t>
            </a:r>
            <a:r>
              <a:rPr lang="en-CA" sz="2000" dirty="0">
                <a:latin typeface="Times New Roman" panose="02020603050405020304" pitchFamily="18" charset="0"/>
                <a:cs typeface="Times New Roman" panose="02020603050405020304" pitchFamily="18" charset="0"/>
              </a:rPr>
              <a:t> will change the B11 to B12 and says DS to only write on M3.</a:t>
            </a:r>
          </a:p>
          <a:p>
            <a:r>
              <a:rPr lang="en-CA" sz="2000" dirty="0">
                <a:latin typeface="Times New Roman" panose="02020603050405020304" pitchFamily="18" charset="0"/>
                <a:cs typeface="Times New Roman" panose="02020603050405020304" pitchFamily="18" charset="0"/>
              </a:rPr>
              <a:t>Any of the write operation of any block can be successful if it is written successfully even  in to one machine.</a:t>
            </a:r>
          </a:p>
          <a:p>
            <a:r>
              <a:rPr lang="en-CA" sz="2000" dirty="0">
                <a:solidFill>
                  <a:srgbClr val="FF0000"/>
                </a:solidFill>
                <a:latin typeface="Times New Roman" panose="02020603050405020304" pitchFamily="18" charset="0"/>
                <a:cs typeface="Times New Roman" panose="02020603050405020304" pitchFamily="18" charset="0"/>
              </a:rPr>
              <a:t>If all the three machines fails then the error will be displayed</a:t>
            </a: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136047" y="875143"/>
            <a:ext cx="2822347" cy="104199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400295" y="2063636"/>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1783977" y="2989983"/>
            <a:ext cx="0" cy="26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a:t>
            </a:r>
            <a:r>
              <a:rPr lang="en-CA" sz="1400" b="1" dirty="0">
                <a:solidFill>
                  <a:srgbClr val="FF0000"/>
                </a:solidFill>
                <a:latin typeface="Times New Roman" panose="02020603050405020304" pitchFamily="18" charset="0"/>
                <a:cs typeface="Times New Roman" panose="02020603050405020304" pitchFamily="18" charset="0"/>
              </a:rPr>
              <a:t>B12</a:t>
            </a:r>
            <a:r>
              <a:rPr lang="en-CA" sz="1200" dirty="0">
                <a:solidFill>
                  <a:schemeClr val="tx1"/>
                </a:solidFill>
                <a:latin typeface="Times New Roman" panose="02020603050405020304" pitchFamily="18" charset="0"/>
                <a:cs typeface="Times New Roman" panose="02020603050405020304" pitchFamily="18" charset="0"/>
              </a:rPr>
              <a:t>:3</a:t>
            </a: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(AQ)P7</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200" b="1" dirty="0">
                <a:solidFill>
                  <a:srgbClr val="FF0000"/>
                </a:solidFill>
                <a:latin typeface="Times New Roman" panose="02020603050405020304" pitchFamily="18" charset="0"/>
                <a:cs typeface="Times New Roman" panose="02020603050405020304" pitchFamily="18" charset="0"/>
              </a:rPr>
              <a:t>B12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870925" y="5143306"/>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Multiplication Sign 59">
            <a:extLst>
              <a:ext uri="{FF2B5EF4-FFF2-40B4-BE49-F238E27FC236}">
                <a16:creationId xmlns:a16="http://schemas.microsoft.com/office/drawing/2014/main" id="{54FD7EE4-4297-4589-A409-4EE58A82B152}"/>
              </a:ext>
            </a:extLst>
          </p:cNvPr>
          <p:cNvSpPr/>
          <p:nvPr/>
        </p:nvSpPr>
        <p:spPr>
          <a:xfrm>
            <a:off x="10351573" y="5296087"/>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1" name="Multiplication Sign 60">
            <a:extLst>
              <a:ext uri="{FF2B5EF4-FFF2-40B4-BE49-F238E27FC236}">
                <a16:creationId xmlns:a16="http://schemas.microsoft.com/office/drawing/2014/main" id="{3478F006-6188-4BF2-9190-CFF7AF25465C}"/>
              </a:ext>
            </a:extLst>
          </p:cNvPr>
          <p:cNvSpPr/>
          <p:nvPr/>
        </p:nvSpPr>
        <p:spPr>
          <a:xfrm>
            <a:off x="6741437" y="4493416"/>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2" name="Multiplication Sign 61">
            <a:extLst>
              <a:ext uri="{FF2B5EF4-FFF2-40B4-BE49-F238E27FC236}">
                <a16:creationId xmlns:a16="http://schemas.microsoft.com/office/drawing/2014/main" id="{1611FD37-CDA7-422F-8AD9-CD77E4E504CB}"/>
              </a:ext>
            </a:extLst>
          </p:cNvPr>
          <p:cNvSpPr/>
          <p:nvPr/>
        </p:nvSpPr>
        <p:spPr>
          <a:xfrm>
            <a:off x="9073472" y="5101184"/>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970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What about 1 PB of Data</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17565" y="2019300"/>
            <a:ext cx="11743769" cy="1708331"/>
          </a:xfrm>
        </p:spPr>
        <p:txBody>
          <a:bodyPr>
            <a:normAutofit/>
          </a:bodyPr>
          <a:lstStyle/>
          <a:p>
            <a:r>
              <a:rPr lang="en-CA" sz="2000" dirty="0">
                <a:latin typeface="Times New Roman" panose="02020603050405020304" pitchFamily="18" charset="0"/>
                <a:cs typeface="Times New Roman" panose="02020603050405020304" pitchFamily="18" charset="0"/>
              </a:rPr>
              <a:t>1PB =2.912711111 HOURS *1024 /24 = 124.27 Days </a:t>
            </a:r>
          </a:p>
          <a:p>
            <a:r>
              <a:rPr lang="en-CA" sz="2000" dirty="0">
                <a:latin typeface="Times New Roman" panose="02020603050405020304" pitchFamily="18" charset="0"/>
                <a:cs typeface="Times New Roman" panose="02020603050405020304" pitchFamily="18" charset="0"/>
              </a:rPr>
              <a:t>It takes 125 days to transfer to your instance even not starting the process</a:t>
            </a:r>
          </a:p>
        </p:txBody>
      </p:sp>
    </p:spTree>
    <p:extLst>
      <p:ext uri="{BB962C8B-B14F-4D97-AF65-F5344CB8AC3E}">
        <p14:creationId xmlns:p14="http://schemas.microsoft.com/office/powerpoint/2010/main" val="3157500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1E04-5E26-4AD4-8E2A-B3C1FA236666}"/>
              </a:ext>
            </a:extLst>
          </p:cNvPr>
          <p:cNvSpPr>
            <a:spLocks noGrp="1"/>
          </p:cNvSpPr>
          <p:nvPr>
            <p:ph type="title"/>
          </p:nvPr>
        </p:nvSpPr>
        <p:spPr>
          <a:xfrm>
            <a:off x="257174" y="146051"/>
            <a:ext cx="11649075" cy="768350"/>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Questions </a:t>
            </a:r>
          </a:p>
        </p:txBody>
      </p:sp>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0" y="2303277"/>
            <a:ext cx="11868150" cy="1726463"/>
          </a:xfrm>
        </p:spPr>
        <p:txBody>
          <a:bodyPr>
            <a:normAutofit/>
          </a:bodyPr>
          <a:lstStyle/>
          <a:p>
            <a:r>
              <a:rPr lang="en-CA" sz="2000" dirty="0">
                <a:latin typeface="Times New Roman" panose="02020603050405020304" pitchFamily="18" charset="0"/>
                <a:cs typeface="Times New Roman" panose="02020603050405020304" pitchFamily="18" charset="0"/>
              </a:rPr>
              <a:t>Under replication </a:t>
            </a:r>
          </a:p>
          <a:p>
            <a:r>
              <a:rPr lang="en-CA" sz="2000" dirty="0">
                <a:latin typeface="Times New Roman" panose="02020603050405020304" pitchFamily="18" charset="0"/>
                <a:cs typeface="Times New Roman" panose="02020603050405020304" pitchFamily="18" charset="0"/>
              </a:rPr>
              <a:t>Further machine fails</a:t>
            </a:r>
          </a:p>
          <a:p>
            <a:r>
              <a:rPr lang="en-CA" sz="2000" dirty="0">
                <a:latin typeface="Times New Roman" panose="02020603050405020304" pitchFamily="18" charset="0"/>
                <a:cs typeface="Times New Roman" panose="02020603050405020304" pitchFamily="18" charset="0"/>
              </a:rPr>
              <a:t>Why B1-B11 </a:t>
            </a:r>
          </a:p>
          <a:p>
            <a:r>
              <a:rPr lang="en-CA" sz="2000" dirty="0">
                <a:latin typeface="Times New Roman" panose="02020603050405020304" pitchFamily="18" charset="0"/>
                <a:cs typeface="Times New Roman" panose="02020603050405020304" pitchFamily="18" charset="0"/>
              </a:rPr>
              <a:t>Corrupted block B1</a:t>
            </a:r>
          </a:p>
        </p:txBody>
      </p:sp>
    </p:spTree>
    <p:extLst>
      <p:ext uri="{BB962C8B-B14F-4D97-AF65-F5344CB8AC3E}">
        <p14:creationId xmlns:p14="http://schemas.microsoft.com/office/powerpoint/2010/main" val="1778483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901147" y="287080"/>
            <a:ext cx="8329468" cy="1378121"/>
          </a:xfrm>
        </p:spPr>
        <p:txBody>
          <a:bodyPr>
            <a:normAutofit/>
          </a:bodyPr>
          <a:lstStyle/>
          <a:p>
            <a:r>
              <a:rPr lang="en-CA" sz="2000" dirty="0">
                <a:latin typeface="Times New Roman" panose="02020603050405020304" pitchFamily="18" charset="0"/>
                <a:cs typeface="Times New Roman" panose="02020603050405020304" pitchFamily="18" charset="0"/>
              </a:rPr>
              <a:t>There is </a:t>
            </a:r>
            <a:r>
              <a:rPr lang="en-CA" sz="2400" b="1" dirty="0">
                <a:solidFill>
                  <a:srgbClr val="FF0000"/>
                </a:solidFill>
                <a:latin typeface="Times New Roman" panose="02020603050405020304" pitchFamily="18" charset="0"/>
                <a:cs typeface="Times New Roman" panose="02020603050405020304" pitchFamily="18" charset="0"/>
              </a:rPr>
              <a:t>HDFS balance</a:t>
            </a:r>
            <a:r>
              <a:rPr lang="en-CA" sz="2000" dirty="0">
                <a:solidFill>
                  <a:srgbClr val="FF0000"/>
                </a:solidFill>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in Master which come to know about B11 or M2,6 so it will contact to NameNode and ask for the third machine to make sure the replication factor remains to 3 so Name Node will says to load balance to save it to M78 </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237314" y="834621"/>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192096" y="171550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858944" y="2798597"/>
            <a:ext cx="0" cy="453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B11:3,6 ,</a:t>
            </a:r>
            <a:r>
              <a:rPr lang="en-CA" b="1" dirty="0">
                <a:solidFill>
                  <a:srgbClr val="FF0000"/>
                </a:solidFill>
                <a:latin typeface="Times New Roman" panose="02020603050405020304" pitchFamily="18" charset="0"/>
                <a:cs typeface="Times New Roman" panose="02020603050405020304" pitchFamily="18" charset="0"/>
              </a:rPr>
              <a:t>78</a:t>
            </a:r>
            <a:endParaRPr lang="en-CA" sz="1200" b="1" dirty="0">
              <a:solidFill>
                <a:srgbClr val="FF0000"/>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(AQ)P7</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870925" y="5143306"/>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392E61-21E4-4799-B163-F53FCF47D6E5}"/>
              </a:ext>
            </a:extLst>
          </p:cNvPr>
          <p:cNvSpPr/>
          <p:nvPr/>
        </p:nvSpPr>
        <p:spPr>
          <a:xfrm>
            <a:off x="237314" y="150524"/>
            <a:ext cx="6096000" cy="646331"/>
          </a:xfrm>
          <a:prstGeom prst="rect">
            <a:avLst/>
          </a:prstGeom>
        </p:spPr>
        <p:txBody>
          <a:bodyPr>
            <a:spAutoFit/>
          </a:bodyPr>
          <a:lstStyle/>
          <a:p>
            <a:r>
              <a:rPr lang="en-CA" dirty="0">
                <a:solidFill>
                  <a:srgbClr val="FF0000"/>
                </a:solidFill>
                <a:latin typeface="Times New Roman" panose="02020603050405020304" pitchFamily="18" charset="0"/>
                <a:cs typeface="Times New Roman" panose="02020603050405020304" pitchFamily="18" charset="0"/>
              </a:rPr>
              <a:t>Under replication Issue</a:t>
            </a:r>
            <a:br>
              <a:rPr lang="en-CA" dirty="0">
                <a:latin typeface="Times New Roman" panose="02020603050405020304" pitchFamily="18" charset="0"/>
                <a:cs typeface="Times New Roman" panose="02020603050405020304" pitchFamily="18" charset="0"/>
              </a:rPr>
            </a:br>
            <a:endParaRPr lang="en-CA" dirty="0"/>
          </a:p>
        </p:txBody>
      </p:sp>
      <p:sp>
        <p:nvSpPr>
          <p:cNvPr id="66" name="Rectangle 65">
            <a:extLst>
              <a:ext uri="{FF2B5EF4-FFF2-40B4-BE49-F238E27FC236}">
                <a16:creationId xmlns:a16="http://schemas.microsoft.com/office/drawing/2014/main" id="{E388AC37-5AC6-4262-A8A0-5DBB8553A3B9}"/>
              </a:ext>
            </a:extLst>
          </p:cNvPr>
          <p:cNvSpPr/>
          <p:nvPr/>
        </p:nvSpPr>
        <p:spPr>
          <a:xfrm>
            <a:off x="4633305" y="2700882"/>
            <a:ext cx="1972256"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HDFS Balancer</a:t>
            </a:r>
          </a:p>
        </p:txBody>
      </p:sp>
    </p:spTree>
    <p:extLst>
      <p:ext uri="{BB962C8B-B14F-4D97-AF65-F5344CB8AC3E}">
        <p14:creationId xmlns:p14="http://schemas.microsoft.com/office/powerpoint/2010/main" val="106698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901147" y="287080"/>
            <a:ext cx="8329468" cy="1378121"/>
          </a:xfrm>
        </p:spPr>
        <p:txBody>
          <a:bodyPr>
            <a:normAutofit fontScale="92500" lnSpcReduction="20000"/>
          </a:bodyPr>
          <a:lstStyle/>
          <a:p>
            <a:r>
              <a:rPr lang="en-CA" sz="2000" dirty="0">
                <a:latin typeface="Times New Roman" panose="02020603050405020304" pitchFamily="18" charset="0"/>
                <a:cs typeface="Times New Roman" panose="02020603050405020304" pitchFamily="18" charset="0"/>
              </a:rPr>
              <a:t>When M2 is sending a heartbeat is fine however after 10 HB is sending the block report .This block report says that I have one block called B1 .</a:t>
            </a:r>
            <a:r>
              <a:rPr lang="en-CA" sz="2200" b="1" dirty="0">
                <a:solidFill>
                  <a:srgbClr val="FF0000"/>
                </a:solidFill>
                <a:latin typeface="Times New Roman" panose="02020603050405020304" pitchFamily="18" charset="0"/>
                <a:cs typeface="Times New Roman" panose="02020603050405020304" pitchFamily="18" charset="0"/>
              </a:rPr>
              <a:t>HDFS Balance </a:t>
            </a:r>
            <a:r>
              <a:rPr lang="en-CA" sz="2000" dirty="0">
                <a:latin typeface="Times New Roman" panose="02020603050405020304" pitchFamily="18" charset="0"/>
                <a:cs typeface="Times New Roman" panose="02020603050405020304" pitchFamily="18" charset="0"/>
              </a:rPr>
              <a:t>check with Meta Data and notice there is no information in </a:t>
            </a:r>
            <a:r>
              <a:rPr lang="en-CA" sz="2000" dirty="0" err="1">
                <a:latin typeface="Times New Roman" panose="02020603050405020304" pitchFamily="18" charset="0"/>
                <a:cs typeface="Times New Roman" panose="02020603050405020304" pitchFamily="18" charset="0"/>
              </a:rPr>
              <a:t>MetaData</a:t>
            </a:r>
            <a:r>
              <a:rPr lang="en-CA" sz="2000" dirty="0">
                <a:latin typeface="Times New Roman" panose="02020603050405020304" pitchFamily="18" charset="0"/>
                <a:cs typeface="Times New Roman" panose="02020603050405020304" pitchFamily="18" charset="0"/>
              </a:rPr>
              <a:t> regarding B1 so it seems either B1 is corrupted or half written block</a:t>
            </a:r>
          </a:p>
          <a:p>
            <a:r>
              <a:rPr lang="en-CA" sz="2200" b="1" dirty="0">
                <a:solidFill>
                  <a:srgbClr val="FF0000"/>
                </a:solidFill>
                <a:latin typeface="Times New Roman" panose="02020603050405020304" pitchFamily="18" charset="0"/>
                <a:cs typeface="Times New Roman" panose="02020603050405020304" pitchFamily="18" charset="0"/>
              </a:rPr>
              <a:t>HDFS Balance </a:t>
            </a:r>
            <a:r>
              <a:rPr lang="en-CA" sz="2000" dirty="0">
                <a:latin typeface="Times New Roman" panose="02020603050405020304" pitchFamily="18" charset="0"/>
                <a:cs typeface="Times New Roman" panose="02020603050405020304" pitchFamily="18" charset="0"/>
              </a:rPr>
              <a:t>will go to M2 and Delete B1 </a:t>
            </a:r>
          </a:p>
        </p:txBody>
      </p:sp>
      <p:sp>
        <p:nvSpPr>
          <p:cNvPr id="4" name="Rectangle 3">
            <a:extLst>
              <a:ext uri="{FF2B5EF4-FFF2-40B4-BE49-F238E27FC236}">
                <a16:creationId xmlns:a16="http://schemas.microsoft.com/office/drawing/2014/main" id="{A2906CA9-CC73-4575-9400-901F818CA85D}"/>
              </a:ext>
            </a:extLst>
          </p:cNvPr>
          <p:cNvSpPr/>
          <p:nvPr/>
        </p:nvSpPr>
        <p:spPr>
          <a:xfrm>
            <a:off x="237314" y="834621"/>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192096" y="171550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858944" y="2798597"/>
            <a:ext cx="0" cy="453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B11:2,6 ,</a:t>
            </a:r>
            <a:r>
              <a:rPr lang="en-CA" b="1" dirty="0">
                <a:solidFill>
                  <a:srgbClr val="FF0000"/>
                </a:solidFill>
                <a:latin typeface="Times New Roman" panose="02020603050405020304" pitchFamily="18" charset="0"/>
                <a:cs typeface="Times New Roman" panose="02020603050405020304" pitchFamily="18" charset="0"/>
              </a:rPr>
              <a:t>78</a:t>
            </a:r>
            <a:endParaRPr lang="en-CA" sz="1200" b="1" dirty="0">
              <a:solidFill>
                <a:srgbClr val="FF0000"/>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(AQ)P7</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4" y="4967727"/>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flipV="1">
            <a:off x="9050612" y="5782153"/>
            <a:ext cx="701764" cy="24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392E61-21E4-4799-B163-F53FCF47D6E5}"/>
              </a:ext>
            </a:extLst>
          </p:cNvPr>
          <p:cNvSpPr/>
          <p:nvPr/>
        </p:nvSpPr>
        <p:spPr>
          <a:xfrm>
            <a:off x="237314" y="150524"/>
            <a:ext cx="6096000" cy="369332"/>
          </a:xfrm>
          <a:prstGeom prst="rect">
            <a:avLst/>
          </a:prstGeom>
        </p:spPr>
        <p:txBody>
          <a:bodyPr>
            <a:spAutoFit/>
          </a:bodyPr>
          <a:lstStyle/>
          <a:p>
            <a:r>
              <a:rPr lang="en-CA" dirty="0">
                <a:solidFill>
                  <a:srgbClr val="FF0000"/>
                </a:solidFill>
                <a:latin typeface="Times New Roman" panose="02020603050405020304" pitchFamily="18" charset="0"/>
                <a:cs typeface="Times New Roman" panose="02020603050405020304" pitchFamily="18" charset="0"/>
              </a:rPr>
              <a:t>M2 Back to production</a:t>
            </a:r>
            <a:endParaRPr lang="en-CA" dirty="0"/>
          </a:p>
        </p:txBody>
      </p:sp>
      <p:sp>
        <p:nvSpPr>
          <p:cNvPr id="66" name="Rectangle 65">
            <a:extLst>
              <a:ext uri="{FF2B5EF4-FFF2-40B4-BE49-F238E27FC236}">
                <a16:creationId xmlns:a16="http://schemas.microsoft.com/office/drawing/2014/main" id="{E388AC37-5AC6-4262-A8A0-5DBB8553A3B9}"/>
              </a:ext>
            </a:extLst>
          </p:cNvPr>
          <p:cNvSpPr/>
          <p:nvPr/>
        </p:nvSpPr>
        <p:spPr>
          <a:xfrm>
            <a:off x="4633305" y="2700882"/>
            <a:ext cx="1972256"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HDFS Balancer</a:t>
            </a:r>
          </a:p>
        </p:txBody>
      </p:sp>
      <p:sp>
        <p:nvSpPr>
          <p:cNvPr id="29" name="Multiplication Sign 28">
            <a:extLst>
              <a:ext uri="{FF2B5EF4-FFF2-40B4-BE49-F238E27FC236}">
                <a16:creationId xmlns:a16="http://schemas.microsoft.com/office/drawing/2014/main" id="{158E3507-EE61-45CA-A6DD-66EE4BE64B22}"/>
              </a:ext>
            </a:extLst>
          </p:cNvPr>
          <p:cNvSpPr/>
          <p:nvPr/>
        </p:nvSpPr>
        <p:spPr>
          <a:xfrm>
            <a:off x="7538314" y="5315001"/>
            <a:ext cx="309383" cy="32825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extLst>
      <p:ext uri="{BB962C8B-B14F-4D97-AF65-F5344CB8AC3E}">
        <p14:creationId xmlns:p14="http://schemas.microsoft.com/office/powerpoint/2010/main" val="3429775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3901147" y="287080"/>
            <a:ext cx="8329468" cy="1378121"/>
          </a:xfrm>
        </p:spPr>
        <p:txBody>
          <a:bodyPr>
            <a:normAutofit/>
          </a:bodyPr>
          <a:lstStyle/>
          <a:p>
            <a:r>
              <a:rPr lang="en-CA" sz="2000" dirty="0">
                <a:latin typeface="Times New Roman" panose="02020603050405020304" pitchFamily="18" charset="0"/>
                <a:cs typeface="Times New Roman" panose="02020603050405020304" pitchFamily="18" charset="0"/>
              </a:rPr>
              <a:t>Supposed you keep it B1.After M2 come back and sends information to DS then ds sends to Master .Then how HDFS Load Balance will know Bi is corrupted or not ?</a:t>
            </a:r>
          </a:p>
          <a:p>
            <a:r>
              <a:rPr lang="en-CA" sz="2000" dirty="0">
                <a:latin typeface="Times New Roman" panose="02020603050405020304" pitchFamily="18" charset="0"/>
                <a:cs typeface="Times New Roman" panose="02020603050405020304" pitchFamily="18" charset="0"/>
              </a:rPr>
              <a:t>It will know only when you change it to B11 otherwise it can not recognize it.</a:t>
            </a: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906CA9-CC73-4575-9400-901F818CA85D}"/>
              </a:ext>
            </a:extLst>
          </p:cNvPr>
          <p:cNvSpPr/>
          <p:nvPr/>
        </p:nvSpPr>
        <p:spPr>
          <a:xfrm>
            <a:off x="237314" y="834621"/>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5" name="Rectangle 4">
            <a:extLst>
              <a:ext uri="{FF2B5EF4-FFF2-40B4-BE49-F238E27FC236}">
                <a16:creationId xmlns:a16="http://schemas.microsoft.com/office/drawing/2014/main" id="{EEF58EF3-BDAF-4ABF-AD16-C29C84BFFD8B}"/>
              </a:ext>
            </a:extLst>
          </p:cNvPr>
          <p:cNvSpPr/>
          <p:nvPr/>
        </p:nvSpPr>
        <p:spPr>
          <a:xfrm>
            <a:off x="192096" y="1715504"/>
            <a:ext cx="7856926" cy="92634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–put  </a:t>
            </a:r>
            <a:r>
              <a:rPr lang="en-CA" dirty="0" err="1">
                <a:solidFill>
                  <a:schemeClr val="tx1"/>
                </a:solidFill>
                <a:latin typeface="Times New Roman" panose="02020603050405020304" pitchFamily="18" charset="0"/>
                <a:cs typeface="Times New Roman" panose="02020603050405020304" pitchFamily="18" charset="0"/>
              </a:rPr>
              <a:t>Localfilesystempath</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HDFSpath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79C3FF0F-9BEE-4192-A5BF-2FA8A8C30557}"/>
              </a:ext>
            </a:extLst>
          </p:cNvPr>
          <p:cNvSpPr/>
          <p:nvPr/>
        </p:nvSpPr>
        <p:spPr>
          <a:xfrm>
            <a:off x="435427"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p:txBody>
      </p:sp>
      <p:cxnSp>
        <p:nvCxnSpPr>
          <p:cNvPr id="8" name="Straight Arrow Connector 7">
            <a:extLst>
              <a:ext uri="{FF2B5EF4-FFF2-40B4-BE49-F238E27FC236}">
                <a16:creationId xmlns:a16="http://schemas.microsoft.com/office/drawing/2014/main" id="{9EA5A5DA-B391-4D9D-A867-12CE28D5BA2F}"/>
              </a:ext>
            </a:extLst>
          </p:cNvPr>
          <p:cNvCxnSpPr>
            <a:cxnSpLocks/>
          </p:cNvCxnSpPr>
          <p:nvPr/>
        </p:nvCxnSpPr>
        <p:spPr>
          <a:xfrm>
            <a:off x="858944" y="2798597"/>
            <a:ext cx="0" cy="453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6BDFA4-612C-4FFC-9AA1-B5E0FBEAF738}"/>
              </a:ext>
            </a:extLst>
          </p:cNvPr>
          <p:cNvSpPr/>
          <p:nvPr/>
        </p:nvSpPr>
        <p:spPr>
          <a:xfrm>
            <a:off x="463987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MASTER </a:t>
            </a:r>
          </a:p>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10" name="Straight Arrow Connector 9">
            <a:extLst>
              <a:ext uri="{FF2B5EF4-FFF2-40B4-BE49-F238E27FC236}">
                <a16:creationId xmlns:a16="http://schemas.microsoft.com/office/drawing/2014/main" id="{D8573D2A-77AC-45C0-BED0-6717E375CE73}"/>
              </a:ext>
            </a:extLst>
          </p:cNvPr>
          <p:cNvCxnSpPr>
            <a:cxnSpLocks/>
          </p:cNvCxnSpPr>
          <p:nvPr/>
        </p:nvCxnSpPr>
        <p:spPr>
          <a:xfrm>
            <a:off x="2026025" y="3643836"/>
            <a:ext cx="2613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151851-0F55-4403-96CF-339C87082FF7}"/>
              </a:ext>
            </a:extLst>
          </p:cNvPr>
          <p:cNvSpPr/>
          <p:nvPr/>
        </p:nvSpPr>
        <p:spPr>
          <a:xfrm>
            <a:off x="614721" y="4858870"/>
            <a:ext cx="918244" cy="1109025"/>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chemeClr val="tx1"/>
                </a:solidFill>
                <a:latin typeface="Times New Roman" panose="02020603050405020304" pitchFamily="18" charset="0"/>
                <a:cs typeface="Times New Roman" panose="02020603050405020304" pitchFamily="18" charset="0"/>
              </a:rPr>
              <a:t>ABC.txt</a:t>
            </a:r>
          </a:p>
          <a:p>
            <a:pPr algn="ctr"/>
            <a:r>
              <a:rPr lang="en-CA" sz="1400" dirty="0">
                <a:solidFill>
                  <a:schemeClr val="tx1"/>
                </a:solidFill>
                <a:latin typeface="Times New Roman" panose="02020603050405020304" pitchFamily="18" charset="0"/>
                <a:cs typeface="Times New Roman" panose="02020603050405020304" pitchFamily="18" charset="0"/>
              </a:rPr>
              <a:t>300 MB</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19E60B1-B6FC-4845-A108-E04CA41AA78A}"/>
              </a:ext>
            </a:extLst>
          </p:cNvPr>
          <p:cNvSpPr/>
          <p:nvPr/>
        </p:nvSpPr>
        <p:spPr>
          <a:xfrm>
            <a:off x="1730188" y="576522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B3</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3702F62-77E5-4571-86B3-DB0B885BA824}"/>
              </a:ext>
            </a:extLst>
          </p:cNvPr>
          <p:cNvSpPr/>
          <p:nvPr/>
        </p:nvSpPr>
        <p:spPr>
          <a:xfrm>
            <a:off x="1726344" y="5315001"/>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B2</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1B9807A-08FA-425F-B8A1-F0ED5B2C1C2A}"/>
              </a:ext>
            </a:extLst>
          </p:cNvPr>
          <p:cNvSpPr/>
          <p:nvPr/>
        </p:nvSpPr>
        <p:spPr>
          <a:xfrm>
            <a:off x="1726345" y="4858870"/>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52FE7FB-A67A-4422-8D69-6D17BB2933BD}"/>
              </a:ext>
            </a:extLst>
          </p:cNvPr>
          <p:cNvSpPr/>
          <p:nvPr/>
        </p:nvSpPr>
        <p:spPr>
          <a:xfrm>
            <a:off x="6458424" y="3252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B1:3,6 ,</a:t>
            </a:r>
            <a:r>
              <a:rPr lang="en-CA" b="1" dirty="0">
                <a:solidFill>
                  <a:srgbClr val="FF0000"/>
                </a:solidFill>
                <a:latin typeface="Times New Roman" panose="02020603050405020304" pitchFamily="18" charset="0"/>
                <a:cs typeface="Times New Roman" panose="02020603050405020304" pitchFamily="18" charset="0"/>
              </a:rPr>
              <a:t>78</a:t>
            </a:r>
            <a:endParaRPr lang="en-CA" sz="1200" b="1" dirty="0">
              <a:solidFill>
                <a:srgbClr val="FF0000"/>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B2:4,5,7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9AB507-11D0-4643-8C0E-15F0D6B617B3}"/>
              </a:ext>
            </a:extLst>
          </p:cNvPr>
          <p:cNvSpPr/>
          <p:nvPr/>
        </p:nvSpPr>
        <p:spPr>
          <a:xfrm>
            <a:off x="2414705" y="4760489"/>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DQ (P4)</a:t>
            </a:r>
          </a:p>
        </p:txBody>
      </p:sp>
      <p:sp>
        <p:nvSpPr>
          <p:cNvPr id="19" name="Rectangle 18">
            <a:extLst>
              <a:ext uri="{FF2B5EF4-FFF2-40B4-BE49-F238E27FC236}">
                <a16:creationId xmlns:a16="http://schemas.microsoft.com/office/drawing/2014/main" id="{62F4C9D7-C0C0-4A3F-A9F7-8CC1146E5756}"/>
              </a:ext>
            </a:extLst>
          </p:cNvPr>
          <p:cNvSpPr/>
          <p:nvPr/>
        </p:nvSpPr>
        <p:spPr>
          <a:xfrm>
            <a:off x="2414705" y="5452663"/>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DS</a:t>
            </a:r>
          </a:p>
        </p:txBody>
      </p:sp>
      <p:sp>
        <p:nvSpPr>
          <p:cNvPr id="20" name="Rectangle 19">
            <a:extLst>
              <a:ext uri="{FF2B5EF4-FFF2-40B4-BE49-F238E27FC236}">
                <a16:creationId xmlns:a16="http://schemas.microsoft.com/office/drawing/2014/main" id="{A8779A6A-2870-4E39-9CE9-DA5205C30F67}"/>
              </a:ext>
            </a:extLst>
          </p:cNvPr>
          <p:cNvSpPr/>
          <p:nvPr/>
        </p:nvSpPr>
        <p:spPr>
          <a:xfrm>
            <a:off x="2354686" y="6097026"/>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(AQ)P7</a:t>
            </a:r>
          </a:p>
        </p:txBody>
      </p:sp>
      <p:sp>
        <p:nvSpPr>
          <p:cNvPr id="21" name="Rectangle 20">
            <a:extLst>
              <a:ext uri="{FF2B5EF4-FFF2-40B4-BE49-F238E27FC236}">
                <a16:creationId xmlns:a16="http://schemas.microsoft.com/office/drawing/2014/main" id="{5F48DE7C-27E1-454D-AB91-78EE28C9A5DB}"/>
              </a:ext>
            </a:extLst>
          </p:cNvPr>
          <p:cNvSpPr/>
          <p:nvPr/>
        </p:nvSpPr>
        <p:spPr>
          <a:xfrm>
            <a:off x="4932744" y="4942828"/>
            <a:ext cx="1672817" cy="167864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M3</a:t>
            </a:r>
          </a:p>
        </p:txBody>
      </p:sp>
      <p:sp>
        <p:nvSpPr>
          <p:cNvPr id="22" name="Rectangle 21">
            <a:extLst>
              <a:ext uri="{FF2B5EF4-FFF2-40B4-BE49-F238E27FC236}">
                <a16:creationId xmlns:a16="http://schemas.microsoft.com/office/drawing/2014/main" id="{C292813B-976A-4736-844F-71CED8E41FE1}"/>
              </a:ext>
            </a:extLst>
          </p:cNvPr>
          <p:cNvSpPr/>
          <p:nvPr/>
        </p:nvSpPr>
        <p:spPr>
          <a:xfrm>
            <a:off x="7377795"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M2</a:t>
            </a:r>
          </a:p>
        </p:txBody>
      </p:sp>
      <p:sp>
        <p:nvSpPr>
          <p:cNvPr id="23" name="Rectangle 22">
            <a:extLst>
              <a:ext uri="{FF2B5EF4-FFF2-40B4-BE49-F238E27FC236}">
                <a16:creationId xmlns:a16="http://schemas.microsoft.com/office/drawing/2014/main" id="{CC9B6E95-5614-457E-95E3-F4786F3CE0D1}"/>
              </a:ext>
            </a:extLst>
          </p:cNvPr>
          <p:cNvSpPr/>
          <p:nvPr/>
        </p:nvSpPr>
        <p:spPr>
          <a:xfrm>
            <a:off x="9752376" y="4942828"/>
            <a:ext cx="1672818" cy="167864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M6</a:t>
            </a:r>
          </a:p>
        </p:txBody>
      </p:sp>
      <p:sp>
        <p:nvSpPr>
          <p:cNvPr id="7" name="Arrow: Down 6">
            <a:extLst>
              <a:ext uri="{FF2B5EF4-FFF2-40B4-BE49-F238E27FC236}">
                <a16:creationId xmlns:a16="http://schemas.microsoft.com/office/drawing/2014/main" id="{1A0143C5-15C1-4F2E-9900-33881C5935EA}"/>
              </a:ext>
            </a:extLst>
          </p:cNvPr>
          <p:cNvSpPr/>
          <p:nvPr/>
        </p:nvSpPr>
        <p:spPr>
          <a:xfrm rot="5400000">
            <a:off x="8030612" y="3047796"/>
            <a:ext cx="367182" cy="9622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22B38A7-EFB0-4D18-86BA-02539146AC01}"/>
              </a:ext>
            </a:extLst>
          </p:cNvPr>
          <p:cNvSpPr/>
          <p:nvPr/>
        </p:nvSpPr>
        <p:spPr>
          <a:xfrm>
            <a:off x="2467164" y="4068315"/>
            <a:ext cx="1636300"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580D15A-B2FF-4840-A1A3-C89419ABA9EC}"/>
              </a:ext>
            </a:extLst>
          </p:cNvPr>
          <p:cNvSpPr/>
          <p:nvPr/>
        </p:nvSpPr>
        <p:spPr>
          <a:xfrm>
            <a:off x="2414705" y="3782297"/>
            <a:ext cx="453970"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B1</a:t>
            </a:r>
            <a:endParaRPr lang="en-CA" dirty="0"/>
          </a:p>
        </p:txBody>
      </p:sp>
      <p:cxnSp>
        <p:nvCxnSpPr>
          <p:cNvPr id="25" name="Straight Connector 24">
            <a:extLst>
              <a:ext uri="{FF2B5EF4-FFF2-40B4-BE49-F238E27FC236}">
                <a16:creationId xmlns:a16="http://schemas.microsoft.com/office/drawing/2014/main" id="{C5C85EB1-84E9-40E4-94B8-1F2011B048FE}"/>
              </a:ext>
            </a:extLst>
          </p:cNvPr>
          <p:cNvCxnSpPr>
            <a:cxnSpLocks/>
          </p:cNvCxnSpPr>
          <p:nvPr/>
        </p:nvCxnSpPr>
        <p:spPr>
          <a:xfrm>
            <a:off x="2641690"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FA4D8A-C858-4233-A5E9-500BD50685BF}"/>
              </a:ext>
            </a:extLst>
          </p:cNvPr>
          <p:cNvCxnSpPr>
            <a:cxnSpLocks/>
          </p:cNvCxnSpPr>
          <p:nvPr/>
        </p:nvCxnSpPr>
        <p:spPr>
          <a:xfrm>
            <a:off x="357508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5CC6E4-28CF-43C6-978C-AAF6BFD54485}"/>
              </a:ext>
            </a:extLst>
          </p:cNvPr>
          <p:cNvCxnSpPr>
            <a:cxnSpLocks/>
          </p:cNvCxnSpPr>
          <p:nvPr/>
        </p:nvCxnSpPr>
        <p:spPr>
          <a:xfrm>
            <a:off x="3727481"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856974-A24E-4B46-9EA1-878731DF9EB6}"/>
              </a:ext>
            </a:extLst>
          </p:cNvPr>
          <p:cNvCxnSpPr>
            <a:cxnSpLocks/>
          </p:cNvCxnSpPr>
          <p:nvPr/>
        </p:nvCxnSpPr>
        <p:spPr>
          <a:xfrm>
            <a:off x="3901147"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BDA4BB-6B6B-48B2-B35D-33BFFCCA8169}"/>
              </a:ext>
            </a:extLst>
          </p:cNvPr>
          <p:cNvCxnSpPr>
            <a:cxnSpLocks/>
          </p:cNvCxnSpPr>
          <p:nvPr/>
        </p:nvCxnSpPr>
        <p:spPr>
          <a:xfrm>
            <a:off x="2958394" y="4151629"/>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A31175-0A71-4375-B5D9-AA8DEEEFD7FE}"/>
              </a:ext>
            </a:extLst>
          </p:cNvPr>
          <p:cNvCxnSpPr>
            <a:cxnSpLocks/>
          </p:cNvCxnSpPr>
          <p:nvPr/>
        </p:nvCxnSpPr>
        <p:spPr>
          <a:xfrm>
            <a:off x="3153323" y="4137885"/>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57113D-BBCB-48E6-931E-3A0203D14662}"/>
              </a:ext>
            </a:extLst>
          </p:cNvPr>
          <p:cNvCxnSpPr>
            <a:cxnSpLocks/>
          </p:cNvCxnSpPr>
          <p:nvPr/>
        </p:nvCxnSpPr>
        <p:spPr>
          <a:xfrm>
            <a:off x="3332949" y="4129953"/>
            <a:ext cx="0" cy="388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3396CE-2CC8-4F46-BE8A-236A136863A1}"/>
              </a:ext>
            </a:extLst>
          </p:cNvPr>
          <p:cNvCxnSpPr>
            <a:cxnSpLocks/>
          </p:cNvCxnSpPr>
          <p:nvPr/>
        </p:nvCxnSpPr>
        <p:spPr>
          <a:xfrm>
            <a:off x="2777640" y="4129953"/>
            <a:ext cx="0" cy="38877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A6548C-9139-406E-BC4D-58B8D6A6D8CF}"/>
              </a:ext>
            </a:extLst>
          </p:cNvPr>
          <p:cNvSpPr/>
          <p:nvPr/>
        </p:nvSpPr>
        <p:spPr>
          <a:xfrm>
            <a:off x="3306484" y="4180256"/>
            <a:ext cx="338554" cy="276999"/>
          </a:xfrm>
          <a:prstGeom prst="rect">
            <a:avLst/>
          </a:prstGeom>
        </p:spPr>
        <p:txBody>
          <a:bodyPr wrap="none">
            <a:spAutoFit/>
          </a:bodyPr>
          <a:lstStyle/>
          <a:p>
            <a:r>
              <a:rPr lang="en-CA" sz="1200" dirty="0">
                <a:latin typeface="Times New Roman" panose="02020603050405020304" pitchFamily="18" charset="0"/>
                <a:cs typeface="Times New Roman" panose="02020603050405020304" pitchFamily="18" charset="0"/>
              </a:rPr>
              <a:t>p6</a:t>
            </a:r>
            <a:endParaRPr lang="en-CA" sz="1200" dirty="0"/>
          </a:p>
        </p:txBody>
      </p:sp>
      <p:sp>
        <p:nvSpPr>
          <p:cNvPr id="37" name="Arrow: Down 36">
            <a:extLst>
              <a:ext uri="{FF2B5EF4-FFF2-40B4-BE49-F238E27FC236}">
                <a16:creationId xmlns:a16="http://schemas.microsoft.com/office/drawing/2014/main" id="{A82508DE-AB21-4432-8C49-13B466F6DFD6}"/>
              </a:ext>
            </a:extLst>
          </p:cNvPr>
          <p:cNvSpPr/>
          <p:nvPr/>
        </p:nvSpPr>
        <p:spPr>
          <a:xfrm rot="3722330" flipH="1">
            <a:off x="5432331" y="2977835"/>
            <a:ext cx="226602" cy="3423272"/>
          </a:xfrm>
          <a:prstGeom prst="downArrow">
            <a:avLst>
              <a:gd name="adj1" fmla="val 10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21800B56-A895-43D9-8D70-C0EB6A16E89D}"/>
              </a:ext>
            </a:extLst>
          </p:cNvPr>
          <p:cNvSpPr/>
          <p:nvPr/>
        </p:nvSpPr>
        <p:spPr>
          <a:xfrm>
            <a:off x="2425046" y="4212450"/>
            <a:ext cx="333746" cy="261610"/>
          </a:xfrm>
          <a:prstGeom prst="rect">
            <a:avLst/>
          </a:prstGeom>
        </p:spPr>
        <p:txBody>
          <a:bodyPr wrap="none">
            <a:spAutoFit/>
          </a:bodyPr>
          <a:lstStyle/>
          <a:p>
            <a:r>
              <a:rPr lang="en-CA" sz="1050" dirty="0">
                <a:latin typeface="Times New Roman" panose="02020603050405020304" pitchFamily="18" charset="0"/>
                <a:cs typeface="Times New Roman" panose="02020603050405020304" pitchFamily="18" charset="0"/>
              </a:rPr>
              <a:t>P1</a:t>
            </a:r>
            <a:endParaRPr lang="en-CA" sz="1050" dirty="0"/>
          </a:p>
        </p:txBody>
      </p:sp>
      <p:sp>
        <p:nvSpPr>
          <p:cNvPr id="38" name="Rectangle 37">
            <a:extLst>
              <a:ext uri="{FF2B5EF4-FFF2-40B4-BE49-F238E27FC236}">
                <a16:creationId xmlns:a16="http://schemas.microsoft.com/office/drawing/2014/main" id="{4980DE99-83EC-4F41-867D-EF3FB04EDCDC}"/>
              </a:ext>
            </a:extLst>
          </p:cNvPr>
          <p:cNvSpPr/>
          <p:nvPr/>
        </p:nvSpPr>
        <p:spPr>
          <a:xfrm>
            <a:off x="5039935" y="5078957"/>
            <a:ext cx="695859" cy="38133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8D83F53-9914-4658-AB0B-C9B894F9AE82}"/>
              </a:ext>
            </a:extLst>
          </p:cNvPr>
          <p:cNvCxnSpPr>
            <a:cxnSpLocks/>
            <a:stCxn id="20" idx="3"/>
            <a:endCxn id="38" idx="2"/>
          </p:cNvCxnSpPr>
          <p:nvPr/>
        </p:nvCxnSpPr>
        <p:spPr>
          <a:xfrm flipV="1">
            <a:off x="3990986" y="5460293"/>
            <a:ext cx="1396879" cy="872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96F438-7057-476E-9AB6-B37542C2EAAD}"/>
              </a:ext>
            </a:extLst>
          </p:cNvPr>
          <p:cNvCxnSpPr>
            <a:cxnSpLocks/>
          </p:cNvCxnSpPr>
          <p:nvPr/>
        </p:nvCxnSpPr>
        <p:spPr>
          <a:xfrm>
            <a:off x="2719762" y="5584968"/>
            <a:ext cx="9056" cy="73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38FD0F-3B6F-4A50-9A9E-CD37BB88383E}"/>
              </a:ext>
            </a:extLst>
          </p:cNvPr>
          <p:cNvCxnSpPr>
            <a:cxnSpLocks/>
            <a:stCxn id="19" idx="3"/>
          </p:cNvCxnSpPr>
          <p:nvPr/>
        </p:nvCxnSpPr>
        <p:spPr>
          <a:xfrm flipV="1">
            <a:off x="4051005" y="5296087"/>
            <a:ext cx="983026" cy="392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E6EBF5CA-9655-445D-8CD5-ECFF3911B7B4}"/>
                  </a:ext>
                </a:extLst>
              </p14:cNvPr>
              <p14:cNvContentPartPr/>
              <p14:nvPr/>
            </p14:nvContentPartPr>
            <p14:xfrm>
              <a:off x="10409258" y="1987719"/>
              <a:ext cx="360" cy="360"/>
            </p14:xfrm>
          </p:contentPart>
        </mc:Choice>
        <mc:Fallback xmlns="">
          <p:pic>
            <p:nvPicPr>
              <p:cNvPr id="27" name="Ink 26">
                <a:extLst>
                  <a:ext uri="{FF2B5EF4-FFF2-40B4-BE49-F238E27FC236}">
                    <a16:creationId xmlns:a16="http://schemas.microsoft.com/office/drawing/2014/main" id="{E6EBF5CA-9655-445D-8CD5-ECFF3911B7B4}"/>
                  </a:ext>
                </a:extLst>
              </p:cNvPr>
              <p:cNvPicPr/>
              <p:nvPr/>
            </p:nvPicPr>
            <p:blipFill>
              <a:blip r:embed="rId4"/>
              <a:stretch>
                <a:fillRect/>
              </a:stretch>
            </p:blipFill>
            <p:spPr>
              <a:xfrm>
                <a:off x="10391258" y="1970079"/>
                <a:ext cx="36000" cy="36000"/>
              </a:xfrm>
              <a:prstGeom prst="rect">
                <a:avLst/>
              </a:prstGeom>
            </p:spPr>
          </p:pic>
        </mc:Fallback>
      </mc:AlternateContent>
      <p:cxnSp>
        <p:nvCxnSpPr>
          <p:cNvPr id="44" name="Straight Arrow Connector 43">
            <a:extLst>
              <a:ext uri="{FF2B5EF4-FFF2-40B4-BE49-F238E27FC236}">
                <a16:creationId xmlns:a16="http://schemas.microsoft.com/office/drawing/2014/main" id="{583C1F0C-349B-40B9-95BD-57E14B81B73B}"/>
              </a:ext>
            </a:extLst>
          </p:cNvPr>
          <p:cNvCxnSpPr>
            <a:cxnSpLocks/>
          </p:cNvCxnSpPr>
          <p:nvPr/>
        </p:nvCxnSpPr>
        <p:spPr>
          <a:xfrm flipV="1">
            <a:off x="6640097" y="5264316"/>
            <a:ext cx="782857" cy="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784F2F-F717-4A28-93EC-F3529A59430A}"/>
              </a:ext>
            </a:extLst>
          </p:cNvPr>
          <p:cNvSpPr/>
          <p:nvPr/>
        </p:nvSpPr>
        <p:spPr>
          <a:xfrm>
            <a:off x="7516180" y="5061045"/>
            <a:ext cx="354745" cy="37370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866DB02-1DF5-4430-8308-68B889E6EF64}"/>
              </a:ext>
            </a:extLst>
          </p:cNvPr>
          <p:cNvSpPr/>
          <p:nvPr/>
        </p:nvSpPr>
        <p:spPr>
          <a:xfrm>
            <a:off x="9954580" y="5078957"/>
            <a:ext cx="454678" cy="35579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endParaRPr lang="en-CA" sz="1100" dirty="0">
              <a:solidFill>
                <a:schemeClr val="tx1"/>
              </a:solidFill>
              <a:latin typeface="Times New Roman" panose="02020603050405020304" pitchFamily="18" charset="0"/>
              <a:cs typeface="Times New Roman" panose="02020603050405020304" pitchFamily="18" charset="0"/>
            </a:endParaRPr>
          </a:p>
          <a:p>
            <a:pPr algn="ctr"/>
            <a:r>
              <a:rPr lang="en-CA" sz="1100" dirty="0">
                <a:solidFill>
                  <a:schemeClr val="tx1"/>
                </a:solidFill>
                <a:latin typeface="Times New Roman" panose="02020603050405020304" pitchFamily="18" charset="0"/>
                <a:cs typeface="Times New Roman" panose="02020603050405020304" pitchFamily="18" charset="0"/>
              </a:rPr>
              <a:t>B1</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E07951B9-4A29-4521-9EF6-62B1BA385FC8}"/>
              </a:ext>
            </a:extLst>
          </p:cNvPr>
          <p:cNvCxnSpPr>
            <a:cxnSpLocks/>
            <a:stCxn id="22" idx="3"/>
            <a:endCxn id="23" idx="1"/>
          </p:cNvCxnSpPr>
          <p:nvPr/>
        </p:nvCxnSpPr>
        <p:spPr>
          <a:xfrm>
            <a:off x="9050613" y="5782153"/>
            <a:ext cx="701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D218F77-ABB8-46E4-9C19-6C0D546B8028}"/>
                  </a:ext>
                </a:extLst>
              </p14:cNvPr>
              <p14:cNvContentPartPr/>
              <p14:nvPr/>
            </p14:nvContentPartPr>
            <p14:xfrm>
              <a:off x="9972938" y="4390552"/>
              <a:ext cx="360" cy="360"/>
            </p14:xfrm>
          </p:contentPart>
        </mc:Choice>
        <mc:Fallback xmlns="">
          <p:pic>
            <p:nvPicPr>
              <p:cNvPr id="55" name="Ink 54">
                <a:extLst>
                  <a:ext uri="{FF2B5EF4-FFF2-40B4-BE49-F238E27FC236}">
                    <a16:creationId xmlns:a16="http://schemas.microsoft.com/office/drawing/2014/main" id="{7D218F77-ABB8-46E4-9C19-6C0D546B8028}"/>
                  </a:ext>
                </a:extLst>
              </p:cNvPr>
              <p:cNvPicPr/>
              <p:nvPr/>
            </p:nvPicPr>
            <p:blipFill>
              <a:blip r:embed="rId6"/>
              <a:stretch>
                <a:fillRect/>
              </a:stretch>
            </p:blipFill>
            <p:spPr>
              <a:xfrm>
                <a:off x="9955298" y="4354912"/>
                <a:ext cx="36000" cy="72000"/>
              </a:xfrm>
              <a:prstGeom prst="rect">
                <a:avLst/>
              </a:prstGeom>
            </p:spPr>
          </p:pic>
        </mc:Fallback>
      </mc:AlternateContent>
      <p:cxnSp>
        <p:nvCxnSpPr>
          <p:cNvPr id="56" name="Straight Arrow Connector 55">
            <a:extLst>
              <a:ext uri="{FF2B5EF4-FFF2-40B4-BE49-F238E27FC236}">
                <a16:creationId xmlns:a16="http://schemas.microsoft.com/office/drawing/2014/main" id="{36FEF5F5-48A6-4E99-8BFA-C28D2DEC91A5}"/>
              </a:ext>
            </a:extLst>
          </p:cNvPr>
          <p:cNvCxnSpPr>
            <a:cxnSpLocks/>
          </p:cNvCxnSpPr>
          <p:nvPr/>
        </p:nvCxnSpPr>
        <p:spPr>
          <a:xfrm flipH="1">
            <a:off x="9050614" y="6138931"/>
            <a:ext cx="701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5464F7-19D3-42B4-A1F6-A703727D58A0}"/>
              </a:ext>
            </a:extLst>
          </p:cNvPr>
          <p:cNvCxnSpPr>
            <a:cxnSpLocks/>
          </p:cNvCxnSpPr>
          <p:nvPr/>
        </p:nvCxnSpPr>
        <p:spPr>
          <a:xfrm flipH="1">
            <a:off x="6556660" y="6148584"/>
            <a:ext cx="821134" cy="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265A7-972B-4BE4-8C91-F106DA29D1FB}"/>
              </a:ext>
            </a:extLst>
          </p:cNvPr>
          <p:cNvCxnSpPr>
            <a:cxnSpLocks/>
          </p:cNvCxnSpPr>
          <p:nvPr/>
        </p:nvCxnSpPr>
        <p:spPr>
          <a:xfrm flipH="1">
            <a:off x="3980680" y="5784664"/>
            <a:ext cx="1519795" cy="44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C564DC-1B94-4C0B-8054-3F943CF2D31E}"/>
              </a:ext>
            </a:extLst>
          </p:cNvPr>
          <p:cNvCxnSpPr>
            <a:cxnSpLocks/>
          </p:cNvCxnSpPr>
          <p:nvPr/>
        </p:nvCxnSpPr>
        <p:spPr>
          <a:xfrm>
            <a:off x="2719762" y="4518727"/>
            <a:ext cx="0" cy="53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EA7A8A-FBA1-4158-AB2C-1A548CE0B1AB}"/>
              </a:ext>
            </a:extLst>
          </p:cNvPr>
          <p:cNvCxnSpPr>
            <a:cxnSpLocks/>
          </p:cNvCxnSpPr>
          <p:nvPr/>
        </p:nvCxnSpPr>
        <p:spPr>
          <a:xfrm flipV="1">
            <a:off x="3609699" y="4111861"/>
            <a:ext cx="1700389" cy="14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Multiplication Sign 40">
            <a:extLst>
              <a:ext uri="{FF2B5EF4-FFF2-40B4-BE49-F238E27FC236}">
                <a16:creationId xmlns:a16="http://schemas.microsoft.com/office/drawing/2014/main" id="{FF5D5E8F-3AE3-469B-B94F-867E685F7217}"/>
              </a:ext>
            </a:extLst>
          </p:cNvPr>
          <p:cNvSpPr/>
          <p:nvPr/>
        </p:nvSpPr>
        <p:spPr>
          <a:xfrm>
            <a:off x="7870925" y="5143306"/>
            <a:ext cx="840380" cy="1251253"/>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5" name="Multiplication Sign 64">
            <a:extLst>
              <a:ext uri="{FF2B5EF4-FFF2-40B4-BE49-F238E27FC236}">
                <a16:creationId xmlns:a16="http://schemas.microsoft.com/office/drawing/2014/main" id="{DC70F2FB-D96B-404E-8CE1-FACD18E57B6B}"/>
              </a:ext>
            </a:extLst>
          </p:cNvPr>
          <p:cNvSpPr/>
          <p:nvPr/>
        </p:nvSpPr>
        <p:spPr>
          <a:xfrm>
            <a:off x="6663288" y="5968242"/>
            <a:ext cx="714507" cy="1108821"/>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2E6EA14E-4338-446D-9250-CBE6037C73FA}"/>
              </a:ext>
            </a:extLst>
          </p:cNvPr>
          <p:cNvCxnSpPr>
            <a:cxnSpLocks/>
          </p:cNvCxnSpPr>
          <p:nvPr/>
        </p:nvCxnSpPr>
        <p:spPr>
          <a:xfrm>
            <a:off x="3510426" y="5125287"/>
            <a:ext cx="41546" cy="1207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6E2376C-47B2-4F9A-A9B1-DBAC16FE8B51}"/>
              </a:ext>
            </a:extLst>
          </p:cNvPr>
          <p:cNvCxnSpPr>
            <a:cxnSpLocks/>
          </p:cNvCxnSpPr>
          <p:nvPr/>
        </p:nvCxnSpPr>
        <p:spPr>
          <a:xfrm flipV="1">
            <a:off x="5985992" y="5069777"/>
            <a:ext cx="3968588" cy="41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A802C2A-9771-4FC0-A6A2-9BEDBE8F2ABA}"/>
              </a:ext>
            </a:extLst>
          </p:cNvPr>
          <p:cNvCxnSpPr>
            <a:cxnSpLocks/>
          </p:cNvCxnSpPr>
          <p:nvPr/>
        </p:nvCxnSpPr>
        <p:spPr>
          <a:xfrm flipH="1">
            <a:off x="6269605" y="5600818"/>
            <a:ext cx="3912314" cy="396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392E61-21E4-4799-B163-F53FCF47D6E5}"/>
              </a:ext>
            </a:extLst>
          </p:cNvPr>
          <p:cNvSpPr/>
          <p:nvPr/>
        </p:nvSpPr>
        <p:spPr>
          <a:xfrm>
            <a:off x="237314" y="150524"/>
            <a:ext cx="6096000" cy="369332"/>
          </a:xfrm>
          <a:prstGeom prst="rect">
            <a:avLst/>
          </a:prstGeom>
        </p:spPr>
        <p:txBody>
          <a:bodyPr>
            <a:spAutoFit/>
          </a:bodyPr>
          <a:lstStyle/>
          <a:p>
            <a:r>
              <a:rPr lang="en-CA" dirty="0">
                <a:solidFill>
                  <a:srgbClr val="FF0000"/>
                </a:solidFill>
                <a:latin typeface="Times New Roman" panose="02020603050405020304" pitchFamily="18" charset="0"/>
                <a:cs typeface="Times New Roman" panose="02020603050405020304" pitchFamily="18" charset="0"/>
              </a:rPr>
              <a:t>Why B1 –B11 </a:t>
            </a:r>
            <a:endParaRPr lang="en-CA" dirty="0"/>
          </a:p>
        </p:txBody>
      </p:sp>
      <p:sp>
        <p:nvSpPr>
          <p:cNvPr id="66" name="Rectangle 65">
            <a:extLst>
              <a:ext uri="{FF2B5EF4-FFF2-40B4-BE49-F238E27FC236}">
                <a16:creationId xmlns:a16="http://schemas.microsoft.com/office/drawing/2014/main" id="{E388AC37-5AC6-4262-A8A0-5DBB8553A3B9}"/>
              </a:ext>
            </a:extLst>
          </p:cNvPr>
          <p:cNvSpPr/>
          <p:nvPr/>
        </p:nvSpPr>
        <p:spPr>
          <a:xfrm>
            <a:off x="4633305" y="2700882"/>
            <a:ext cx="1972256" cy="47208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HDFS Balancer</a:t>
            </a:r>
          </a:p>
        </p:txBody>
      </p:sp>
    </p:spTree>
    <p:extLst>
      <p:ext uri="{BB962C8B-B14F-4D97-AF65-F5344CB8AC3E}">
        <p14:creationId xmlns:p14="http://schemas.microsoft.com/office/powerpoint/2010/main" val="3094975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1E04-5E26-4AD4-8E2A-B3C1FA236666}"/>
              </a:ext>
            </a:extLst>
          </p:cNvPr>
          <p:cNvSpPr>
            <a:spLocks noGrp="1"/>
          </p:cNvSpPr>
          <p:nvPr>
            <p:ph type="title"/>
          </p:nvPr>
        </p:nvSpPr>
        <p:spPr>
          <a:xfrm>
            <a:off x="8580474" y="146051"/>
            <a:ext cx="3325775" cy="768350"/>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Read Anatomy</a:t>
            </a:r>
          </a:p>
        </p:txBody>
      </p:sp>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142875" y="3967309"/>
            <a:ext cx="11868150" cy="2712892"/>
          </a:xfrm>
        </p:spPr>
        <p:txBody>
          <a:bodyPr>
            <a:normAutofit/>
          </a:bodyPr>
          <a:lstStyle/>
          <a:p>
            <a:r>
              <a:rPr lang="en-CA" sz="2000" dirty="0">
                <a:solidFill>
                  <a:srgbClr val="FF0000"/>
                </a:solidFill>
                <a:latin typeface="Times New Roman" panose="02020603050405020304" pitchFamily="18" charset="0"/>
                <a:cs typeface="Times New Roman" panose="02020603050405020304" pitchFamily="18" charset="0"/>
              </a:rPr>
              <a:t>We want to read abc.txt which is divided to B1,B2,B3.Do I need to read B1 from all the three machine or one is enough ?  </a:t>
            </a:r>
            <a:r>
              <a:rPr lang="en-CA" sz="2000" dirty="0">
                <a:latin typeface="Times New Roman" panose="02020603050405020304" pitchFamily="18" charset="0"/>
                <a:cs typeface="Times New Roman" panose="02020603050405020304" pitchFamily="18" charset="0"/>
              </a:rPr>
              <a:t>One machine</a:t>
            </a:r>
          </a:p>
          <a:p>
            <a:r>
              <a:rPr lang="en-CA" sz="2000" dirty="0">
                <a:solidFill>
                  <a:srgbClr val="FF0000"/>
                </a:solidFill>
                <a:latin typeface="Times New Roman" panose="02020603050405020304" pitchFamily="18" charset="0"/>
                <a:cs typeface="Times New Roman" panose="02020603050405020304" pitchFamily="18" charset="0"/>
              </a:rPr>
              <a:t>Why Name Node is sending complete information for Metadata to client if one Machine will be read ? </a:t>
            </a:r>
            <a:r>
              <a:rPr lang="en-CA" sz="2000" dirty="0">
                <a:latin typeface="Times New Roman" panose="02020603050405020304" pitchFamily="18" charset="0"/>
                <a:cs typeface="Times New Roman" panose="02020603050405020304" pitchFamily="18" charset="0"/>
              </a:rPr>
              <a:t>For example if you are reading B1 on M6 then what will happen if M6 fails because NameNode already gave you the information about the other two you will not come back to NameNode and ask for 3  and 78.</a:t>
            </a:r>
          </a:p>
          <a:p>
            <a:r>
              <a:rPr lang="en-CA" sz="2000" dirty="0">
                <a:latin typeface="Times New Roman" panose="02020603050405020304" pitchFamily="18" charset="0"/>
                <a:cs typeface="Times New Roman" panose="02020603050405020304" pitchFamily="18" charset="0"/>
              </a:rPr>
              <a:t>What is the logic behind this sequence ? 6 ,3 ,78 .</a:t>
            </a: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52FBFB-4B21-4827-B076-E2493B83597E}"/>
              </a:ext>
            </a:extLst>
          </p:cNvPr>
          <p:cNvSpPr/>
          <p:nvPr/>
        </p:nvSpPr>
        <p:spPr>
          <a:xfrm>
            <a:off x="257174" y="1098816"/>
            <a:ext cx="5218593" cy="60239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–cat  HDFS </a:t>
            </a:r>
            <a:r>
              <a:rPr lang="en-CA" dirty="0" err="1">
                <a:solidFill>
                  <a:schemeClr val="tx1"/>
                </a:solidFill>
                <a:latin typeface="Times New Roman" panose="02020603050405020304" pitchFamily="18" charset="0"/>
                <a:cs typeface="Times New Roman" panose="02020603050405020304" pitchFamily="18" charset="0"/>
              </a:rPr>
              <a:t>FilePath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AE892D0A-9F38-4BB9-B0FE-77A1C1D5688C}"/>
              </a:ext>
            </a:extLst>
          </p:cNvPr>
          <p:cNvSpPr/>
          <p:nvPr/>
        </p:nvSpPr>
        <p:spPr>
          <a:xfrm>
            <a:off x="285751" y="356156"/>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6" name="Rectangle 5">
            <a:extLst>
              <a:ext uri="{FF2B5EF4-FFF2-40B4-BE49-F238E27FC236}">
                <a16:creationId xmlns:a16="http://schemas.microsoft.com/office/drawing/2014/main" id="{327AF4E0-1A95-4BEC-A5DA-C818A08209CD}"/>
              </a:ext>
            </a:extLst>
          </p:cNvPr>
          <p:cNvSpPr/>
          <p:nvPr/>
        </p:nvSpPr>
        <p:spPr>
          <a:xfrm>
            <a:off x="403529" y="2109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a:p>
            <a:pPr algn="ctr"/>
            <a:r>
              <a:rPr lang="en-CA" dirty="0">
                <a:solidFill>
                  <a:schemeClr val="tx1"/>
                </a:solidFill>
                <a:latin typeface="Times New Roman" panose="02020603050405020304" pitchFamily="18" charset="0"/>
                <a:cs typeface="Times New Roman" panose="02020603050405020304" pitchFamily="18" charset="0"/>
              </a:rPr>
              <a:t>Client</a:t>
            </a:r>
          </a:p>
        </p:txBody>
      </p:sp>
      <p:sp>
        <p:nvSpPr>
          <p:cNvPr id="7" name="Rectangle 6">
            <a:extLst>
              <a:ext uri="{FF2B5EF4-FFF2-40B4-BE49-F238E27FC236}">
                <a16:creationId xmlns:a16="http://schemas.microsoft.com/office/drawing/2014/main" id="{93BF0EF8-5A2B-4BAC-821F-6F8EC46884AD}"/>
              </a:ext>
            </a:extLst>
          </p:cNvPr>
          <p:cNvSpPr/>
          <p:nvPr/>
        </p:nvSpPr>
        <p:spPr>
          <a:xfrm>
            <a:off x="4213296" y="2109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9" name="Straight Arrow Connector 8">
            <a:extLst>
              <a:ext uri="{FF2B5EF4-FFF2-40B4-BE49-F238E27FC236}">
                <a16:creationId xmlns:a16="http://schemas.microsoft.com/office/drawing/2014/main" id="{60CF0195-666A-4727-9CBA-7AC13029A7CD}"/>
              </a:ext>
            </a:extLst>
          </p:cNvPr>
          <p:cNvCxnSpPr/>
          <p:nvPr/>
        </p:nvCxnSpPr>
        <p:spPr>
          <a:xfrm>
            <a:off x="1063256" y="1552353"/>
            <a:ext cx="0" cy="701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176491-14DD-499E-8002-750D12F9DBEF}"/>
              </a:ext>
            </a:extLst>
          </p:cNvPr>
          <p:cNvCxnSpPr>
            <a:cxnSpLocks/>
          </p:cNvCxnSpPr>
          <p:nvPr/>
        </p:nvCxnSpPr>
        <p:spPr>
          <a:xfrm>
            <a:off x="1869339" y="2647507"/>
            <a:ext cx="2468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80111C7-B5BD-4029-A570-63DA97E8845C}"/>
              </a:ext>
            </a:extLst>
          </p:cNvPr>
          <p:cNvSpPr/>
          <p:nvPr/>
        </p:nvSpPr>
        <p:spPr>
          <a:xfrm>
            <a:off x="5592809" y="2245427"/>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B1:,6 ,3 ,78</a:t>
            </a:r>
          </a:p>
          <a:p>
            <a:pPr algn="ctr"/>
            <a:r>
              <a:rPr lang="en-CA" sz="1200" dirty="0">
                <a:solidFill>
                  <a:schemeClr val="tx1"/>
                </a:solidFill>
                <a:latin typeface="Times New Roman" panose="02020603050405020304" pitchFamily="18" charset="0"/>
                <a:cs typeface="Times New Roman" panose="02020603050405020304" pitchFamily="18" charset="0"/>
              </a:rPr>
              <a:t>      B2:7,5,4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928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What is the logic behind this sequence ? 6 ,2 ,1 .</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4818434"/>
            <a:ext cx="11743769" cy="1909572"/>
          </a:xfrm>
        </p:spPr>
        <p:txBody>
          <a:bodyPr>
            <a:normAutofit/>
          </a:bodyPr>
          <a:lstStyle/>
          <a:p>
            <a:r>
              <a:rPr lang="en-CA" sz="2000" dirty="0">
                <a:latin typeface="Times New Roman" panose="02020603050405020304" pitchFamily="18" charset="0"/>
                <a:cs typeface="Times New Roman" panose="02020603050405020304" pitchFamily="18" charset="0"/>
              </a:rPr>
              <a:t>I logged on to R2N7 NameNode is going to calculate the distance with respect to the machine which you logged in and the machine which the data is available  So reading the data from same rack is easier to read it from different rack.</a:t>
            </a:r>
            <a:endParaRPr lang="en-CA" sz="2000" i="1" dirty="0">
              <a:solidFill>
                <a:srgbClr val="FF0000"/>
              </a:solidFill>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We read from nearest node to avoid inter communication </a:t>
            </a:r>
          </a:p>
        </p:txBody>
      </p:sp>
      <p:sp>
        <p:nvSpPr>
          <p:cNvPr id="4" name="Rectangle 3">
            <a:extLst>
              <a:ext uri="{FF2B5EF4-FFF2-40B4-BE49-F238E27FC236}">
                <a16:creationId xmlns:a16="http://schemas.microsoft.com/office/drawing/2014/main" id="{87FF9AA7-13C5-4527-A54B-118A094079C1}"/>
              </a:ext>
            </a:extLst>
          </p:cNvPr>
          <p:cNvSpPr/>
          <p:nvPr/>
        </p:nvSpPr>
        <p:spPr>
          <a:xfrm>
            <a:off x="3403046" y="88084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2E9AE69-BAA4-43D5-AF51-B004811A3918}"/>
              </a:ext>
            </a:extLst>
          </p:cNvPr>
          <p:cNvSpPr/>
          <p:nvPr/>
        </p:nvSpPr>
        <p:spPr>
          <a:xfrm>
            <a:off x="3564971" y="102133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     R1N1</a:t>
            </a:r>
          </a:p>
        </p:txBody>
      </p:sp>
      <p:sp>
        <p:nvSpPr>
          <p:cNvPr id="6" name="Rectangle 5">
            <a:extLst>
              <a:ext uri="{FF2B5EF4-FFF2-40B4-BE49-F238E27FC236}">
                <a16:creationId xmlns:a16="http://schemas.microsoft.com/office/drawing/2014/main" id="{8659027E-19CA-4128-B11E-7FC9A7D67481}"/>
              </a:ext>
            </a:extLst>
          </p:cNvPr>
          <p:cNvSpPr/>
          <p:nvPr/>
        </p:nvSpPr>
        <p:spPr>
          <a:xfrm>
            <a:off x="3612596" y="193335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1AF139B-21F9-4BA7-9873-4B7102C12824}"/>
              </a:ext>
            </a:extLst>
          </p:cNvPr>
          <p:cNvSpPr/>
          <p:nvPr/>
        </p:nvSpPr>
        <p:spPr>
          <a:xfrm>
            <a:off x="3631646" y="2940626"/>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1BAD504-44E6-431B-A2E0-175E9758357B}"/>
              </a:ext>
            </a:extLst>
          </p:cNvPr>
          <p:cNvSpPr/>
          <p:nvPr/>
        </p:nvSpPr>
        <p:spPr>
          <a:xfrm>
            <a:off x="3612596" y="381216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D7D6062-B4A6-441C-ACFA-FE9A515C9D08}"/>
              </a:ext>
            </a:extLst>
          </p:cNvPr>
          <p:cNvSpPr/>
          <p:nvPr/>
        </p:nvSpPr>
        <p:spPr>
          <a:xfrm>
            <a:off x="6279596" y="880844"/>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BA2DCE3-E733-4B77-8C49-BF02B928C36D}"/>
              </a:ext>
            </a:extLst>
          </p:cNvPr>
          <p:cNvSpPr/>
          <p:nvPr/>
        </p:nvSpPr>
        <p:spPr>
          <a:xfrm>
            <a:off x="6522484" y="108563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R2N5</a:t>
            </a:r>
          </a:p>
        </p:txBody>
      </p:sp>
      <p:sp>
        <p:nvSpPr>
          <p:cNvPr id="11" name="Rectangle 10">
            <a:extLst>
              <a:ext uri="{FF2B5EF4-FFF2-40B4-BE49-F238E27FC236}">
                <a16:creationId xmlns:a16="http://schemas.microsoft.com/office/drawing/2014/main" id="{5D3AC520-4CAE-449D-8D2B-09F4C6C7E8CC}"/>
              </a:ext>
            </a:extLst>
          </p:cNvPr>
          <p:cNvSpPr/>
          <p:nvPr/>
        </p:nvSpPr>
        <p:spPr>
          <a:xfrm>
            <a:off x="6546296" y="190716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018434D-8102-4686-814C-ADEB16669DAB}"/>
              </a:ext>
            </a:extLst>
          </p:cNvPr>
          <p:cNvSpPr/>
          <p:nvPr/>
        </p:nvSpPr>
        <p:spPr>
          <a:xfrm>
            <a:off x="6508196" y="2940627"/>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400" dirty="0">
                <a:solidFill>
                  <a:srgbClr val="FF0000"/>
                </a:solidFill>
              </a:rPr>
              <a:t>      Logged On</a:t>
            </a:r>
          </a:p>
        </p:txBody>
      </p:sp>
      <p:sp>
        <p:nvSpPr>
          <p:cNvPr id="13" name="Rectangle 12">
            <a:extLst>
              <a:ext uri="{FF2B5EF4-FFF2-40B4-BE49-F238E27FC236}">
                <a16:creationId xmlns:a16="http://schemas.microsoft.com/office/drawing/2014/main" id="{BCFFEC6F-3BE8-4129-A804-88023F222DE9}"/>
              </a:ext>
            </a:extLst>
          </p:cNvPr>
          <p:cNvSpPr/>
          <p:nvPr/>
        </p:nvSpPr>
        <p:spPr>
          <a:xfrm>
            <a:off x="6508196" y="378835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82BD7230-5092-4498-B074-27AC1AAEC0B6}"/>
              </a:ext>
            </a:extLst>
          </p:cNvPr>
          <p:cNvSpPr/>
          <p:nvPr/>
        </p:nvSpPr>
        <p:spPr>
          <a:xfrm>
            <a:off x="9156146" y="857031"/>
            <a:ext cx="2266950" cy="3743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DB3CC576-47C1-4259-BE1B-9A6AD0D5905E}"/>
              </a:ext>
            </a:extLst>
          </p:cNvPr>
          <p:cNvSpPr/>
          <p:nvPr/>
        </p:nvSpPr>
        <p:spPr>
          <a:xfrm>
            <a:off x="9318071" y="99752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E9062C-A2D2-4484-9CA1-91535F490A5E}"/>
              </a:ext>
            </a:extLst>
          </p:cNvPr>
          <p:cNvSpPr/>
          <p:nvPr/>
        </p:nvSpPr>
        <p:spPr>
          <a:xfrm>
            <a:off x="9365696" y="1909544"/>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C788B81-798A-403F-863C-C82A2D2451FC}"/>
              </a:ext>
            </a:extLst>
          </p:cNvPr>
          <p:cNvSpPr/>
          <p:nvPr/>
        </p:nvSpPr>
        <p:spPr>
          <a:xfrm>
            <a:off x="9384746" y="2916813"/>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6B9095F-2AD2-4A2B-8272-69B02BED0F3B}"/>
              </a:ext>
            </a:extLst>
          </p:cNvPr>
          <p:cNvSpPr/>
          <p:nvPr/>
        </p:nvSpPr>
        <p:spPr>
          <a:xfrm>
            <a:off x="9365696" y="3788351"/>
            <a:ext cx="1809750" cy="5715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R3N12</a:t>
            </a:r>
          </a:p>
        </p:txBody>
      </p:sp>
      <p:sp>
        <p:nvSpPr>
          <p:cNvPr id="19" name="Rectangle 18">
            <a:extLst>
              <a:ext uri="{FF2B5EF4-FFF2-40B4-BE49-F238E27FC236}">
                <a16:creationId xmlns:a16="http://schemas.microsoft.com/office/drawing/2014/main" id="{5FA1B0B1-6C74-4820-8AC5-66F17CF9B06E}"/>
              </a:ext>
            </a:extLst>
          </p:cNvPr>
          <p:cNvSpPr/>
          <p:nvPr/>
        </p:nvSpPr>
        <p:spPr>
          <a:xfrm>
            <a:off x="470037" y="1573716"/>
            <a:ext cx="895283" cy="61176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Abc.txt</a:t>
            </a:r>
          </a:p>
          <a:p>
            <a:pPr algn="ctr"/>
            <a:r>
              <a:rPr lang="en-CA" dirty="0">
                <a:solidFill>
                  <a:schemeClr val="tx1"/>
                </a:solidFill>
                <a:latin typeface="Times New Roman" panose="02020603050405020304" pitchFamily="18" charset="0"/>
                <a:cs typeface="Times New Roman" panose="02020603050405020304" pitchFamily="18" charset="0"/>
              </a:rPr>
              <a:t>300MB</a:t>
            </a:r>
          </a:p>
        </p:txBody>
      </p:sp>
      <p:sp>
        <p:nvSpPr>
          <p:cNvPr id="20" name="Rectangle 19">
            <a:extLst>
              <a:ext uri="{FF2B5EF4-FFF2-40B4-BE49-F238E27FC236}">
                <a16:creationId xmlns:a16="http://schemas.microsoft.com/office/drawing/2014/main" id="{5E3C1BF0-166D-4C7A-A5D9-04A5DEFE6330}"/>
              </a:ext>
            </a:extLst>
          </p:cNvPr>
          <p:cNvSpPr/>
          <p:nvPr/>
        </p:nvSpPr>
        <p:spPr>
          <a:xfrm>
            <a:off x="2211887" y="1302724"/>
            <a:ext cx="575943" cy="35440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B1</a:t>
            </a:r>
          </a:p>
        </p:txBody>
      </p:sp>
      <p:sp>
        <p:nvSpPr>
          <p:cNvPr id="21" name="Rectangle 20">
            <a:extLst>
              <a:ext uri="{FF2B5EF4-FFF2-40B4-BE49-F238E27FC236}">
                <a16:creationId xmlns:a16="http://schemas.microsoft.com/office/drawing/2014/main" id="{8D5969EA-DEEA-4022-A26D-77C5C66DE683}"/>
              </a:ext>
            </a:extLst>
          </p:cNvPr>
          <p:cNvSpPr/>
          <p:nvPr/>
        </p:nvSpPr>
        <p:spPr>
          <a:xfrm>
            <a:off x="2238035" y="2085013"/>
            <a:ext cx="575943" cy="30831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B2</a:t>
            </a:r>
          </a:p>
        </p:txBody>
      </p:sp>
      <p:sp>
        <p:nvSpPr>
          <p:cNvPr id="22" name="Rectangle 21">
            <a:extLst>
              <a:ext uri="{FF2B5EF4-FFF2-40B4-BE49-F238E27FC236}">
                <a16:creationId xmlns:a16="http://schemas.microsoft.com/office/drawing/2014/main" id="{61A26DE3-E380-47AD-87A2-4AC94B883BB2}"/>
              </a:ext>
            </a:extLst>
          </p:cNvPr>
          <p:cNvSpPr/>
          <p:nvPr/>
        </p:nvSpPr>
        <p:spPr>
          <a:xfrm>
            <a:off x="2238035" y="2752506"/>
            <a:ext cx="514753" cy="3411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B3</a:t>
            </a:r>
          </a:p>
        </p:txBody>
      </p:sp>
      <p:sp>
        <p:nvSpPr>
          <p:cNvPr id="23" name="Rectangle 22">
            <a:extLst>
              <a:ext uri="{FF2B5EF4-FFF2-40B4-BE49-F238E27FC236}">
                <a16:creationId xmlns:a16="http://schemas.microsoft.com/office/drawing/2014/main" id="{85C6DE9E-6D92-4F28-A701-5F69DFBA4E5B}"/>
              </a:ext>
            </a:extLst>
          </p:cNvPr>
          <p:cNvSpPr/>
          <p:nvPr/>
        </p:nvSpPr>
        <p:spPr>
          <a:xfrm>
            <a:off x="470037" y="3601392"/>
            <a:ext cx="1790565" cy="75085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Data Blocks</a:t>
            </a:r>
          </a:p>
          <a:p>
            <a:pPr algn="ctr"/>
            <a:r>
              <a:rPr lang="en-CA" dirty="0">
                <a:solidFill>
                  <a:schemeClr val="tx1"/>
                </a:solidFill>
                <a:latin typeface="Times New Roman" panose="02020603050405020304" pitchFamily="18" charset="0"/>
                <a:cs typeface="Times New Roman" panose="02020603050405020304" pitchFamily="18" charset="0"/>
              </a:rPr>
              <a:t>Block size :128</a:t>
            </a:r>
          </a:p>
        </p:txBody>
      </p:sp>
      <p:cxnSp>
        <p:nvCxnSpPr>
          <p:cNvPr id="24" name="Straight Arrow Connector 23">
            <a:extLst>
              <a:ext uri="{FF2B5EF4-FFF2-40B4-BE49-F238E27FC236}">
                <a16:creationId xmlns:a16="http://schemas.microsoft.com/office/drawing/2014/main" id="{C44EE41F-F806-432F-A071-33BEE0A75669}"/>
              </a:ext>
            </a:extLst>
          </p:cNvPr>
          <p:cNvCxnSpPr>
            <a:cxnSpLocks/>
            <a:stCxn id="23" idx="0"/>
            <a:endCxn id="20" idx="1"/>
          </p:cNvCxnSpPr>
          <p:nvPr/>
        </p:nvCxnSpPr>
        <p:spPr>
          <a:xfrm flipV="1">
            <a:off x="1365320" y="1479928"/>
            <a:ext cx="846567" cy="21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FAE4362-DE90-4D3F-97A6-A7E9AE9BE8BB}"/>
              </a:ext>
            </a:extLst>
          </p:cNvPr>
          <p:cNvCxnSpPr>
            <a:cxnSpLocks/>
            <a:stCxn id="23" idx="0"/>
          </p:cNvCxnSpPr>
          <p:nvPr/>
        </p:nvCxnSpPr>
        <p:spPr>
          <a:xfrm flipV="1">
            <a:off x="1365320" y="2271272"/>
            <a:ext cx="850148" cy="133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DDB98A-DB91-4D47-B2C8-A8A6C7B00C79}"/>
              </a:ext>
            </a:extLst>
          </p:cNvPr>
          <p:cNvCxnSpPr>
            <a:cxnSpLocks/>
            <a:stCxn id="23" idx="0"/>
          </p:cNvCxnSpPr>
          <p:nvPr/>
        </p:nvCxnSpPr>
        <p:spPr>
          <a:xfrm flipV="1">
            <a:off x="1365320" y="2989626"/>
            <a:ext cx="872715" cy="6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E044D79-E194-4C8D-8A85-17CBC19B4FB2}"/>
              </a:ext>
            </a:extLst>
          </p:cNvPr>
          <p:cNvSpPr/>
          <p:nvPr/>
        </p:nvSpPr>
        <p:spPr>
          <a:xfrm>
            <a:off x="3642303" y="1106071"/>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b="1" dirty="0">
                <a:solidFill>
                  <a:srgbClr val="FF0000"/>
                </a:solidFill>
                <a:latin typeface="Times New Roman" panose="02020603050405020304" pitchFamily="18" charset="0"/>
                <a:cs typeface="Times New Roman" panose="02020603050405020304" pitchFamily="18" charset="0"/>
              </a:rPr>
              <a:t>B1</a:t>
            </a:r>
          </a:p>
        </p:txBody>
      </p:sp>
      <p:sp>
        <p:nvSpPr>
          <p:cNvPr id="28" name="Rectangle 27">
            <a:extLst>
              <a:ext uri="{FF2B5EF4-FFF2-40B4-BE49-F238E27FC236}">
                <a16:creationId xmlns:a16="http://schemas.microsoft.com/office/drawing/2014/main" id="{D4EDAA1F-FE48-4F9C-B62D-8048A528BF2D}"/>
              </a:ext>
            </a:extLst>
          </p:cNvPr>
          <p:cNvSpPr/>
          <p:nvPr/>
        </p:nvSpPr>
        <p:spPr>
          <a:xfrm>
            <a:off x="3672011" y="2056773"/>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b="1" dirty="0">
                <a:solidFill>
                  <a:srgbClr val="FF0000"/>
                </a:solidFill>
                <a:latin typeface="Times New Roman" panose="02020603050405020304" pitchFamily="18" charset="0"/>
                <a:cs typeface="Times New Roman" panose="02020603050405020304" pitchFamily="18" charset="0"/>
              </a:rPr>
              <a:t>B1</a:t>
            </a:r>
          </a:p>
        </p:txBody>
      </p:sp>
      <p:sp>
        <p:nvSpPr>
          <p:cNvPr id="29" name="Rectangle 28">
            <a:extLst>
              <a:ext uri="{FF2B5EF4-FFF2-40B4-BE49-F238E27FC236}">
                <a16:creationId xmlns:a16="http://schemas.microsoft.com/office/drawing/2014/main" id="{5B342C1F-2CFB-492C-B489-4D4495AE81FE}"/>
              </a:ext>
            </a:extLst>
          </p:cNvPr>
          <p:cNvSpPr/>
          <p:nvPr/>
        </p:nvSpPr>
        <p:spPr>
          <a:xfrm>
            <a:off x="6633757" y="206716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b="1" dirty="0">
                <a:solidFill>
                  <a:srgbClr val="FF0000"/>
                </a:solidFill>
                <a:latin typeface="Times New Roman" panose="02020603050405020304" pitchFamily="18" charset="0"/>
                <a:cs typeface="Times New Roman" panose="02020603050405020304" pitchFamily="18" charset="0"/>
              </a:rPr>
              <a:t>B1</a:t>
            </a:r>
          </a:p>
        </p:txBody>
      </p:sp>
      <p:sp>
        <p:nvSpPr>
          <p:cNvPr id="30" name="Rectangle 29">
            <a:extLst>
              <a:ext uri="{FF2B5EF4-FFF2-40B4-BE49-F238E27FC236}">
                <a16:creationId xmlns:a16="http://schemas.microsoft.com/office/drawing/2014/main" id="{2C56BDB2-B86F-436E-AC93-8C8A7CE1F73B}"/>
              </a:ext>
            </a:extLst>
          </p:cNvPr>
          <p:cNvSpPr/>
          <p:nvPr/>
        </p:nvSpPr>
        <p:spPr>
          <a:xfrm>
            <a:off x="6633757" y="3041444"/>
            <a:ext cx="379933" cy="256886"/>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1" name="Rectangle 30">
            <a:extLst>
              <a:ext uri="{FF2B5EF4-FFF2-40B4-BE49-F238E27FC236}">
                <a16:creationId xmlns:a16="http://schemas.microsoft.com/office/drawing/2014/main" id="{D34DA2B1-FC6C-421F-AAC5-DA372CB154A5}"/>
              </a:ext>
            </a:extLst>
          </p:cNvPr>
          <p:cNvSpPr/>
          <p:nvPr/>
        </p:nvSpPr>
        <p:spPr>
          <a:xfrm>
            <a:off x="7092401" y="207692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2" name="Rectangle 31">
            <a:extLst>
              <a:ext uri="{FF2B5EF4-FFF2-40B4-BE49-F238E27FC236}">
                <a16:creationId xmlns:a16="http://schemas.microsoft.com/office/drawing/2014/main" id="{AB0DCF6F-8241-4B89-BFFB-5E2C1F88E057}"/>
              </a:ext>
            </a:extLst>
          </p:cNvPr>
          <p:cNvSpPr/>
          <p:nvPr/>
        </p:nvSpPr>
        <p:spPr>
          <a:xfrm>
            <a:off x="9438308" y="207692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B2</a:t>
            </a:r>
          </a:p>
        </p:txBody>
      </p:sp>
      <p:sp>
        <p:nvSpPr>
          <p:cNvPr id="33" name="Rectangle 32">
            <a:extLst>
              <a:ext uri="{FF2B5EF4-FFF2-40B4-BE49-F238E27FC236}">
                <a16:creationId xmlns:a16="http://schemas.microsoft.com/office/drawing/2014/main" id="{2201E044-DE23-4164-8ACD-AE345FFDE182}"/>
              </a:ext>
            </a:extLst>
          </p:cNvPr>
          <p:cNvSpPr/>
          <p:nvPr/>
        </p:nvSpPr>
        <p:spPr>
          <a:xfrm>
            <a:off x="6611190" y="390425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4" name="Rectangle 33">
            <a:extLst>
              <a:ext uri="{FF2B5EF4-FFF2-40B4-BE49-F238E27FC236}">
                <a16:creationId xmlns:a16="http://schemas.microsoft.com/office/drawing/2014/main" id="{34285E45-7226-4339-AF37-53D34EAE69B7}"/>
              </a:ext>
            </a:extLst>
          </p:cNvPr>
          <p:cNvSpPr/>
          <p:nvPr/>
        </p:nvSpPr>
        <p:spPr>
          <a:xfrm>
            <a:off x="7560661" y="2074545"/>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sp>
        <p:nvSpPr>
          <p:cNvPr id="35" name="Rectangle 34">
            <a:extLst>
              <a:ext uri="{FF2B5EF4-FFF2-40B4-BE49-F238E27FC236}">
                <a16:creationId xmlns:a16="http://schemas.microsoft.com/office/drawing/2014/main" id="{15EB27E3-2F5A-4E09-A0F1-0B83414E154A}"/>
              </a:ext>
            </a:extLst>
          </p:cNvPr>
          <p:cNvSpPr/>
          <p:nvPr/>
        </p:nvSpPr>
        <p:spPr>
          <a:xfrm>
            <a:off x="9438308" y="3013968"/>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B3</a:t>
            </a:r>
          </a:p>
        </p:txBody>
      </p:sp>
      <p:cxnSp>
        <p:nvCxnSpPr>
          <p:cNvPr id="37" name="Straight Arrow Connector 36">
            <a:extLst>
              <a:ext uri="{FF2B5EF4-FFF2-40B4-BE49-F238E27FC236}">
                <a16:creationId xmlns:a16="http://schemas.microsoft.com/office/drawing/2014/main" id="{AFBA44FA-42C2-43B0-9AD0-4D497F60E205}"/>
              </a:ext>
            </a:extLst>
          </p:cNvPr>
          <p:cNvCxnSpPr/>
          <p:nvPr/>
        </p:nvCxnSpPr>
        <p:spPr>
          <a:xfrm flipV="1">
            <a:off x="8091376" y="2271272"/>
            <a:ext cx="0" cy="1027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7D9E18-3ECF-4775-9A1D-805A8AFBD65F}"/>
              </a:ext>
            </a:extLst>
          </p:cNvPr>
          <p:cNvCxnSpPr>
            <a:cxnSpLocks/>
            <a:stCxn id="29" idx="1"/>
          </p:cNvCxnSpPr>
          <p:nvPr/>
        </p:nvCxnSpPr>
        <p:spPr>
          <a:xfrm flipH="1" flipV="1">
            <a:off x="5198021" y="2195538"/>
            <a:ext cx="1435736" cy="1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1E7F01-D2BC-4AC4-BB90-427058CF8A52}"/>
              </a:ext>
            </a:extLst>
          </p:cNvPr>
          <p:cNvCxnSpPr>
            <a:cxnSpLocks/>
          </p:cNvCxnSpPr>
          <p:nvPr/>
        </p:nvCxnSpPr>
        <p:spPr>
          <a:xfrm flipH="1" flipV="1">
            <a:off x="4951230" y="1400196"/>
            <a:ext cx="14188" cy="923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A107FE5-56F7-4A74-AC02-C47560328E1B}"/>
              </a:ext>
            </a:extLst>
          </p:cNvPr>
          <p:cNvSpPr/>
          <p:nvPr/>
        </p:nvSpPr>
        <p:spPr>
          <a:xfrm>
            <a:off x="8117711" y="2587702"/>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1</a:t>
            </a:r>
          </a:p>
        </p:txBody>
      </p:sp>
      <p:sp>
        <p:nvSpPr>
          <p:cNvPr id="46" name="Rectangle 45">
            <a:extLst>
              <a:ext uri="{FF2B5EF4-FFF2-40B4-BE49-F238E27FC236}">
                <a16:creationId xmlns:a16="http://schemas.microsoft.com/office/drawing/2014/main" id="{FD46C3CF-E59D-4379-A5F5-8D8A93DFEE6E}"/>
              </a:ext>
            </a:extLst>
          </p:cNvPr>
          <p:cNvSpPr/>
          <p:nvPr/>
        </p:nvSpPr>
        <p:spPr>
          <a:xfrm>
            <a:off x="5791900" y="1911176"/>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2</a:t>
            </a:r>
          </a:p>
        </p:txBody>
      </p:sp>
      <p:sp>
        <p:nvSpPr>
          <p:cNvPr id="47" name="Rectangle 46">
            <a:extLst>
              <a:ext uri="{FF2B5EF4-FFF2-40B4-BE49-F238E27FC236}">
                <a16:creationId xmlns:a16="http://schemas.microsoft.com/office/drawing/2014/main" id="{D323B61D-550E-4ACC-BB4A-359E7F4A2164}"/>
              </a:ext>
            </a:extLst>
          </p:cNvPr>
          <p:cNvSpPr/>
          <p:nvPr/>
        </p:nvSpPr>
        <p:spPr>
          <a:xfrm>
            <a:off x="4973718" y="1633319"/>
            <a:ext cx="402500" cy="28436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050"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671566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52FBFB-4B21-4827-B076-E2493B83597E}"/>
              </a:ext>
            </a:extLst>
          </p:cNvPr>
          <p:cNvSpPr/>
          <p:nvPr/>
        </p:nvSpPr>
        <p:spPr>
          <a:xfrm>
            <a:off x="257174" y="1098816"/>
            <a:ext cx="5218593" cy="60239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err="1">
                <a:solidFill>
                  <a:schemeClr val="tx1"/>
                </a:solidFill>
                <a:latin typeface="Times New Roman" panose="02020603050405020304" pitchFamily="18" charset="0"/>
                <a:cs typeface="Times New Roman" panose="02020603050405020304" pitchFamily="18" charset="0"/>
              </a:rPr>
              <a:t>Hdfs</a:t>
            </a:r>
            <a:r>
              <a:rPr lang="en-CA" dirty="0">
                <a:solidFill>
                  <a:schemeClr val="tx1"/>
                </a:solidFill>
                <a:latin typeface="Times New Roman" panose="02020603050405020304" pitchFamily="18" charset="0"/>
                <a:cs typeface="Times New Roman" panose="02020603050405020304" pitchFamily="18" charset="0"/>
              </a:rPr>
              <a:t> </a:t>
            </a:r>
            <a:r>
              <a:rPr lang="en-CA" dirty="0" err="1">
                <a:solidFill>
                  <a:schemeClr val="tx1"/>
                </a:solidFill>
                <a:latin typeface="Times New Roman" panose="02020603050405020304" pitchFamily="18" charset="0"/>
                <a:cs typeface="Times New Roman" panose="02020603050405020304" pitchFamily="18" charset="0"/>
              </a:rPr>
              <a:t>dfs</a:t>
            </a:r>
            <a:r>
              <a:rPr lang="en-CA" dirty="0">
                <a:solidFill>
                  <a:schemeClr val="tx1"/>
                </a:solidFill>
                <a:latin typeface="Times New Roman" panose="02020603050405020304" pitchFamily="18" charset="0"/>
                <a:cs typeface="Times New Roman" panose="02020603050405020304" pitchFamily="18" charset="0"/>
              </a:rPr>
              <a:t> –cat  HDFS </a:t>
            </a:r>
            <a:r>
              <a:rPr lang="en-CA" dirty="0" err="1">
                <a:solidFill>
                  <a:schemeClr val="tx1"/>
                </a:solidFill>
                <a:latin typeface="Times New Roman" panose="02020603050405020304" pitchFamily="18" charset="0"/>
                <a:cs typeface="Times New Roman" panose="02020603050405020304" pitchFamily="18" charset="0"/>
              </a:rPr>
              <a:t>FilePath</a:t>
            </a:r>
            <a:r>
              <a:rPr lang="en-CA" dirty="0">
                <a:solidFill>
                  <a:schemeClr val="tx1"/>
                </a:solidFill>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AE892D0A-9F38-4BB9-B0FE-77A1C1D5688C}"/>
              </a:ext>
            </a:extLst>
          </p:cNvPr>
          <p:cNvSpPr/>
          <p:nvPr/>
        </p:nvSpPr>
        <p:spPr>
          <a:xfrm>
            <a:off x="285751" y="356156"/>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Write Anatomy</a:t>
            </a:r>
          </a:p>
        </p:txBody>
      </p:sp>
      <p:sp>
        <p:nvSpPr>
          <p:cNvPr id="6" name="Rectangle 5">
            <a:extLst>
              <a:ext uri="{FF2B5EF4-FFF2-40B4-BE49-F238E27FC236}">
                <a16:creationId xmlns:a16="http://schemas.microsoft.com/office/drawing/2014/main" id="{327AF4E0-1A95-4BEC-A5DA-C818A08209CD}"/>
              </a:ext>
            </a:extLst>
          </p:cNvPr>
          <p:cNvSpPr/>
          <p:nvPr/>
        </p:nvSpPr>
        <p:spPr>
          <a:xfrm>
            <a:off x="403529" y="2109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Machine</a:t>
            </a:r>
          </a:p>
          <a:p>
            <a:pPr algn="ctr"/>
            <a:r>
              <a:rPr lang="en-CA" dirty="0">
                <a:solidFill>
                  <a:schemeClr val="tx1"/>
                </a:solidFill>
                <a:latin typeface="Times New Roman" panose="02020603050405020304" pitchFamily="18" charset="0"/>
                <a:cs typeface="Times New Roman" panose="02020603050405020304" pitchFamily="18" charset="0"/>
              </a:rPr>
              <a:t>Node</a:t>
            </a:r>
          </a:p>
          <a:p>
            <a:pPr algn="ctr"/>
            <a:r>
              <a:rPr lang="en-CA" dirty="0">
                <a:solidFill>
                  <a:schemeClr val="tx1"/>
                </a:solidFill>
                <a:latin typeface="Times New Roman" panose="02020603050405020304" pitchFamily="18" charset="0"/>
                <a:cs typeface="Times New Roman" panose="02020603050405020304" pitchFamily="18" charset="0"/>
              </a:rPr>
              <a:t>Client</a:t>
            </a:r>
          </a:p>
        </p:txBody>
      </p:sp>
      <p:sp>
        <p:nvSpPr>
          <p:cNvPr id="7" name="Rectangle 6">
            <a:extLst>
              <a:ext uri="{FF2B5EF4-FFF2-40B4-BE49-F238E27FC236}">
                <a16:creationId xmlns:a16="http://schemas.microsoft.com/office/drawing/2014/main" id="{93BF0EF8-5A2B-4BAC-821F-6F8EC46884AD}"/>
              </a:ext>
            </a:extLst>
          </p:cNvPr>
          <p:cNvSpPr/>
          <p:nvPr/>
        </p:nvSpPr>
        <p:spPr>
          <a:xfrm>
            <a:off x="4213296" y="2109198"/>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NameNode</a:t>
            </a:r>
          </a:p>
        </p:txBody>
      </p:sp>
      <p:cxnSp>
        <p:nvCxnSpPr>
          <p:cNvPr id="9" name="Straight Arrow Connector 8">
            <a:extLst>
              <a:ext uri="{FF2B5EF4-FFF2-40B4-BE49-F238E27FC236}">
                <a16:creationId xmlns:a16="http://schemas.microsoft.com/office/drawing/2014/main" id="{60CF0195-666A-4727-9CBA-7AC13029A7CD}"/>
              </a:ext>
            </a:extLst>
          </p:cNvPr>
          <p:cNvCxnSpPr/>
          <p:nvPr/>
        </p:nvCxnSpPr>
        <p:spPr>
          <a:xfrm>
            <a:off x="1063256" y="1552353"/>
            <a:ext cx="0" cy="701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176491-14DD-499E-8002-750D12F9DBEF}"/>
              </a:ext>
            </a:extLst>
          </p:cNvPr>
          <p:cNvCxnSpPr>
            <a:cxnSpLocks/>
          </p:cNvCxnSpPr>
          <p:nvPr/>
        </p:nvCxnSpPr>
        <p:spPr>
          <a:xfrm>
            <a:off x="1869339" y="2647507"/>
            <a:ext cx="2468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80111C7-B5BD-4029-A570-63DA97E8845C}"/>
              </a:ext>
            </a:extLst>
          </p:cNvPr>
          <p:cNvSpPr/>
          <p:nvPr/>
        </p:nvSpPr>
        <p:spPr>
          <a:xfrm>
            <a:off x="5592809" y="2245427"/>
            <a:ext cx="159059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1200" dirty="0">
                <a:solidFill>
                  <a:schemeClr val="tx1"/>
                </a:solidFill>
                <a:latin typeface="Times New Roman" panose="02020603050405020304" pitchFamily="18" charset="0"/>
                <a:cs typeface="Times New Roman" panose="02020603050405020304" pitchFamily="18" charset="0"/>
              </a:rPr>
              <a:t>Batch /abc.txt</a:t>
            </a:r>
          </a:p>
          <a:p>
            <a:pPr algn="ctr"/>
            <a:r>
              <a:rPr lang="en-CA" sz="1200" dirty="0">
                <a:solidFill>
                  <a:schemeClr val="tx1"/>
                </a:solidFill>
                <a:latin typeface="Times New Roman" panose="02020603050405020304" pitchFamily="18" charset="0"/>
                <a:cs typeface="Times New Roman" panose="02020603050405020304" pitchFamily="18" charset="0"/>
              </a:rPr>
              <a:t>B1,B2,B3</a:t>
            </a:r>
          </a:p>
          <a:p>
            <a:pPr algn="ctr"/>
            <a:endParaRPr lang="en-CA" sz="1200" dirty="0">
              <a:solidFill>
                <a:schemeClr val="tx1"/>
              </a:solidFill>
              <a:latin typeface="Times New Roman" panose="02020603050405020304" pitchFamily="18" charset="0"/>
              <a:cs typeface="Times New Roman" panose="02020603050405020304" pitchFamily="18" charset="0"/>
            </a:endParaRPr>
          </a:p>
          <a:p>
            <a:pPr algn="ctr"/>
            <a:r>
              <a:rPr lang="en-CA" sz="1200" dirty="0">
                <a:solidFill>
                  <a:schemeClr val="tx1"/>
                </a:solidFill>
                <a:latin typeface="Times New Roman" panose="02020603050405020304" pitchFamily="18" charset="0"/>
                <a:cs typeface="Times New Roman" panose="02020603050405020304" pitchFamily="18" charset="0"/>
              </a:rPr>
              <a:t>      B1:,6 ,3 ,78</a:t>
            </a:r>
          </a:p>
          <a:p>
            <a:pPr algn="ctr"/>
            <a:r>
              <a:rPr lang="en-CA" sz="1200" dirty="0">
                <a:solidFill>
                  <a:schemeClr val="tx1"/>
                </a:solidFill>
                <a:latin typeface="Times New Roman" panose="02020603050405020304" pitchFamily="18" charset="0"/>
                <a:cs typeface="Times New Roman" panose="02020603050405020304" pitchFamily="18" charset="0"/>
              </a:rPr>
              <a:t>      B2:7,5,4 </a:t>
            </a:r>
          </a:p>
          <a:p>
            <a:pPr algn="ctr"/>
            <a:r>
              <a:rPr lang="en-CA" sz="1200" dirty="0">
                <a:solidFill>
                  <a:schemeClr val="tx1"/>
                </a:solidFill>
                <a:latin typeface="Times New Roman" panose="02020603050405020304" pitchFamily="18" charset="0"/>
                <a:cs typeface="Times New Roman" panose="02020603050405020304" pitchFamily="18" charset="0"/>
              </a:rPr>
              <a:t>          B3:11,21,9</a:t>
            </a:r>
          </a:p>
          <a:p>
            <a:pPr algn="ct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CAA63B2-A536-4204-B225-DF6481F01201}"/>
              </a:ext>
            </a:extLst>
          </p:cNvPr>
          <p:cNvSpPr/>
          <p:nvPr/>
        </p:nvSpPr>
        <p:spPr>
          <a:xfrm>
            <a:off x="2518086" y="3772907"/>
            <a:ext cx="5915362" cy="105427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800" b="1" dirty="0">
                <a:solidFill>
                  <a:srgbClr val="FF0000"/>
                </a:solidFill>
                <a:latin typeface="Times New Roman" panose="02020603050405020304" pitchFamily="18" charset="0"/>
                <a:cs typeface="Times New Roman" panose="02020603050405020304" pitchFamily="18" charset="0"/>
              </a:rPr>
              <a:t>Read (B1,B2,B3) :Sequence </a:t>
            </a:r>
          </a:p>
          <a:p>
            <a:pPr algn="ctr"/>
            <a:r>
              <a:rPr lang="en-CA" sz="2800" b="1" dirty="0">
                <a:solidFill>
                  <a:srgbClr val="FF0000"/>
                </a:solidFill>
                <a:latin typeface="Times New Roman" panose="02020603050405020304" pitchFamily="18" charset="0"/>
                <a:cs typeface="Times New Roman" panose="02020603050405020304" pitchFamily="18" charset="0"/>
              </a:rPr>
              <a:t>Processing :Parallel</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7A0BBA5D-0A91-4B40-B10B-1713E8BF8296}"/>
              </a:ext>
            </a:extLst>
          </p:cNvPr>
          <p:cNvSpPr/>
          <p:nvPr/>
        </p:nvSpPr>
        <p:spPr>
          <a:xfrm>
            <a:off x="403529" y="3609070"/>
            <a:ext cx="1871838" cy="13198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B1 :How are you</a:t>
            </a:r>
          </a:p>
          <a:p>
            <a:pPr algn="ctr"/>
            <a:r>
              <a:rPr lang="en-CA" dirty="0">
                <a:solidFill>
                  <a:schemeClr val="tx1"/>
                </a:solidFill>
                <a:latin typeface="Times New Roman" panose="02020603050405020304" pitchFamily="18" charset="0"/>
                <a:cs typeface="Times New Roman" panose="02020603050405020304" pitchFamily="18" charset="0"/>
              </a:rPr>
              <a:t>B2: I am fine</a:t>
            </a:r>
          </a:p>
        </p:txBody>
      </p:sp>
    </p:spTree>
    <p:extLst>
      <p:ext uri="{BB962C8B-B14F-4D97-AF65-F5344CB8AC3E}">
        <p14:creationId xmlns:p14="http://schemas.microsoft.com/office/powerpoint/2010/main" val="2579125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1E04-5E26-4AD4-8E2A-B3C1FA236666}"/>
              </a:ext>
            </a:extLst>
          </p:cNvPr>
          <p:cNvSpPr>
            <a:spLocks noGrp="1"/>
          </p:cNvSpPr>
          <p:nvPr>
            <p:ph type="title"/>
          </p:nvPr>
        </p:nvSpPr>
        <p:spPr>
          <a:xfrm>
            <a:off x="257174" y="146051"/>
            <a:ext cx="11649075" cy="768350"/>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Configuration</a:t>
            </a:r>
          </a:p>
        </p:txBody>
      </p:sp>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142875" y="5429249"/>
            <a:ext cx="11868150" cy="1250951"/>
          </a:xfrm>
        </p:spPr>
        <p:txBody>
          <a:bodyPr>
            <a:normAutofit/>
          </a:bodyPr>
          <a:lstStyle/>
          <a:p>
            <a:r>
              <a:rPr lang="en-CA" sz="2000" dirty="0">
                <a:latin typeface="Times New Roman" panose="02020603050405020304" pitchFamily="18" charset="0"/>
                <a:cs typeface="Times New Roman" panose="02020603050405020304" pitchFamily="18" charset="0"/>
              </a:rPr>
              <a:t>All configuration are available in XML Format.</a:t>
            </a:r>
          </a:p>
          <a:p>
            <a:r>
              <a:rPr lang="en-CA" sz="2000" dirty="0">
                <a:latin typeface="Times New Roman" panose="02020603050405020304" pitchFamily="18" charset="0"/>
                <a:cs typeface="Times New Roman" panose="02020603050405020304" pitchFamily="18" charset="0"/>
              </a:rPr>
              <a:t>There are 5 XML files are available</a:t>
            </a:r>
          </a:p>
          <a:p>
            <a:r>
              <a:rPr lang="en-CA" sz="2000" dirty="0">
                <a:latin typeface="Times New Roman" panose="02020603050405020304" pitchFamily="18" charset="0"/>
                <a:cs typeface="Times New Roman" panose="02020603050405020304" pitchFamily="18" charset="0"/>
              </a:rPr>
              <a:t>Its in /</a:t>
            </a:r>
            <a:r>
              <a:rPr lang="en-CA" sz="2000" dirty="0" err="1">
                <a:latin typeface="Times New Roman" panose="02020603050405020304" pitchFamily="18" charset="0"/>
                <a:cs typeface="Times New Roman" panose="02020603050405020304" pitchFamily="18" charset="0"/>
              </a:rPr>
              <a:t>etc</a:t>
            </a:r>
            <a:r>
              <a:rPr lang="en-CA" sz="2000" dirty="0">
                <a:latin typeface="Times New Roman" panose="02020603050405020304" pitchFamily="18" charset="0"/>
                <a:cs typeface="Times New Roman" panose="02020603050405020304" pitchFamily="18" charset="0"/>
              </a:rPr>
              <a:t>/</a:t>
            </a:r>
            <a:r>
              <a:rPr lang="en-CA" sz="2000" dirty="0" err="1">
                <a:latin typeface="Times New Roman" panose="02020603050405020304" pitchFamily="18" charset="0"/>
                <a:cs typeface="Times New Roman" panose="02020603050405020304" pitchFamily="18" charset="0"/>
              </a:rPr>
              <a:t>hadoop</a:t>
            </a:r>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43192C7-C079-45CD-9450-FB3BBD5F93E9}"/>
              </a:ext>
            </a:extLst>
          </p:cNvPr>
          <p:cNvSpPr/>
          <p:nvPr/>
        </p:nvSpPr>
        <p:spPr>
          <a:xfrm>
            <a:off x="420206" y="1176321"/>
            <a:ext cx="2822347" cy="64633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latin typeface="Times New Roman" panose="02020603050405020304" pitchFamily="18" charset="0"/>
                <a:cs typeface="Times New Roman" panose="02020603050405020304" pitchFamily="18" charset="0"/>
              </a:rPr>
              <a:t>Configuration</a:t>
            </a:r>
          </a:p>
        </p:txBody>
      </p:sp>
      <p:sp>
        <p:nvSpPr>
          <p:cNvPr id="5" name="Rectangle 4">
            <a:extLst>
              <a:ext uri="{FF2B5EF4-FFF2-40B4-BE49-F238E27FC236}">
                <a16:creationId xmlns:a16="http://schemas.microsoft.com/office/drawing/2014/main" id="{6A85F4EC-10FB-40BB-A4CB-9009C5E04899}"/>
              </a:ext>
            </a:extLst>
          </p:cNvPr>
          <p:cNvSpPr/>
          <p:nvPr/>
        </p:nvSpPr>
        <p:spPr>
          <a:xfrm>
            <a:off x="420207" y="2047436"/>
            <a:ext cx="3162966" cy="156531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XML</a:t>
            </a:r>
          </a:p>
          <a:p>
            <a:pPr algn="ctr"/>
            <a:r>
              <a:rPr lang="en-CA" dirty="0">
                <a:solidFill>
                  <a:schemeClr val="tx1"/>
                </a:solidFill>
                <a:latin typeface="Times New Roman" panose="02020603050405020304" pitchFamily="18" charset="0"/>
                <a:cs typeface="Times New Roman" panose="02020603050405020304" pitchFamily="18" charset="0"/>
              </a:rPr>
              <a:t>&lt;Property &gt;</a:t>
            </a:r>
          </a:p>
          <a:p>
            <a:pPr algn="ctr"/>
            <a:r>
              <a:rPr lang="en-CA" dirty="0">
                <a:solidFill>
                  <a:schemeClr val="tx1"/>
                </a:solidFill>
                <a:latin typeface="Times New Roman" panose="02020603050405020304" pitchFamily="18" charset="0"/>
                <a:cs typeface="Times New Roman" panose="02020603050405020304" pitchFamily="18" charset="0"/>
              </a:rPr>
              <a:t>&lt;Name&gt;&lt;/Name&gt;</a:t>
            </a:r>
          </a:p>
          <a:p>
            <a:pPr algn="ctr"/>
            <a:r>
              <a:rPr lang="en-CA" dirty="0">
                <a:solidFill>
                  <a:schemeClr val="tx1"/>
                </a:solidFill>
                <a:latin typeface="Times New Roman" panose="02020603050405020304" pitchFamily="18" charset="0"/>
                <a:cs typeface="Times New Roman" panose="02020603050405020304" pitchFamily="18" charset="0"/>
              </a:rPr>
              <a:t>&lt;Value&gt;&lt;/Value&gt;</a:t>
            </a:r>
          </a:p>
          <a:p>
            <a:pPr algn="ctr"/>
            <a:r>
              <a:rPr lang="en-CA" dirty="0">
                <a:solidFill>
                  <a:schemeClr val="tx1"/>
                </a:solidFill>
                <a:latin typeface="Times New Roman" panose="02020603050405020304" pitchFamily="18" charset="0"/>
                <a:cs typeface="Times New Roman" panose="02020603050405020304" pitchFamily="18" charset="0"/>
              </a:rPr>
              <a:t>&lt;/Property &gt;</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1C01070-8484-41C2-8D17-B5A5DA4A7B55}"/>
              </a:ext>
            </a:extLst>
          </p:cNvPr>
          <p:cNvSpPr/>
          <p:nvPr/>
        </p:nvSpPr>
        <p:spPr>
          <a:xfrm>
            <a:off x="4495467" y="1562986"/>
            <a:ext cx="3162966" cy="195057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solidFill>
                <a:schemeClr val="tx1"/>
              </a:solidFill>
              <a:latin typeface="Times New Roman" panose="02020603050405020304" pitchFamily="18" charset="0"/>
              <a:cs typeface="Times New Roman" panose="02020603050405020304" pitchFamily="18" charset="0"/>
            </a:endParaRPr>
          </a:p>
          <a:p>
            <a:pPr algn="ctr"/>
            <a:r>
              <a:rPr lang="en-CA" dirty="0">
                <a:solidFill>
                  <a:schemeClr val="tx1"/>
                </a:solidFill>
                <a:latin typeface="Times New Roman" panose="02020603050405020304" pitchFamily="18" charset="0"/>
                <a:cs typeface="Times New Roman" panose="02020603050405020304" pitchFamily="18" charset="0"/>
              </a:rPr>
              <a:t>Core-Site.xml</a:t>
            </a:r>
          </a:p>
          <a:p>
            <a:pPr algn="ctr"/>
            <a:r>
              <a:rPr lang="en-CA" dirty="0">
                <a:solidFill>
                  <a:schemeClr val="tx1"/>
                </a:solidFill>
                <a:latin typeface="Times New Roman" panose="02020603050405020304" pitchFamily="18" charset="0"/>
                <a:cs typeface="Times New Roman" panose="02020603050405020304" pitchFamily="18" charset="0"/>
              </a:rPr>
              <a:t>Hadoop-evn.sh</a:t>
            </a:r>
          </a:p>
          <a:p>
            <a:pPr algn="ctr"/>
            <a:r>
              <a:rPr lang="en-CA" dirty="0">
                <a:solidFill>
                  <a:schemeClr val="tx1"/>
                </a:solidFill>
                <a:latin typeface="Times New Roman" panose="02020603050405020304" pitchFamily="18" charset="0"/>
                <a:cs typeface="Times New Roman" panose="02020603050405020304" pitchFamily="18" charset="0"/>
              </a:rPr>
              <a:t>Hdfs-site.xml</a:t>
            </a:r>
          </a:p>
          <a:p>
            <a:pPr algn="ctr"/>
            <a:r>
              <a:rPr lang="en-CA" dirty="0">
                <a:solidFill>
                  <a:schemeClr val="tx1"/>
                </a:solidFill>
                <a:latin typeface="Times New Roman" panose="02020603050405020304" pitchFamily="18" charset="0"/>
                <a:cs typeface="Times New Roman" panose="02020603050405020304" pitchFamily="18" charset="0"/>
              </a:rPr>
              <a:t>Yarn-site.xml</a:t>
            </a:r>
          </a:p>
          <a:p>
            <a:pPr algn="ctr"/>
            <a:r>
              <a:rPr lang="en-CA" dirty="0">
                <a:solidFill>
                  <a:schemeClr val="tx1"/>
                </a:solidFill>
                <a:latin typeface="Times New Roman" panose="02020603050405020304" pitchFamily="18" charset="0"/>
                <a:cs typeface="Times New Roman" panose="02020603050405020304" pitchFamily="18" charset="0"/>
              </a:rPr>
              <a:t>Mapred-site.xml</a:t>
            </a:r>
          </a:p>
          <a:p>
            <a:pPr algn="ctr"/>
            <a:endParaRPr lang="en-CA"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148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161925" y="6035304"/>
            <a:ext cx="11868150" cy="1250951"/>
          </a:xfrm>
        </p:spPr>
        <p:txBody>
          <a:bodyPr>
            <a:normAutofit/>
          </a:bodyPr>
          <a:lstStyle/>
          <a:p>
            <a:r>
              <a:rPr lang="en-CA" sz="2000" dirty="0">
                <a:latin typeface="Times New Roman" panose="02020603050405020304" pitchFamily="18" charset="0"/>
                <a:cs typeface="Times New Roman" panose="02020603050405020304" pitchFamily="18" charset="0"/>
                <a:hlinkClick r:id="rId2"/>
              </a:rPr>
              <a:t>https://hadoop.apache.org/docs/r2.7.2/hadoop-project-dist/hadoop-common/core-default.xml</a:t>
            </a:r>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481253-5F96-468A-89E7-58EE518117F5}"/>
              </a:ext>
            </a:extLst>
          </p:cNvPr>
          <p:cNvPicPr>
            <a:picLocks noChangeAspect="1"/>
          </p:cNvPicPr>
          <p:nvPr/>
        </p:nvPicPr>
        <p:blipFill>
          <a:blip r:embed="rId3"/>
          <a:stretch>
            <a:fillRect/>
          </a:stretch>
        </p:blipFill>
        <p:spPr>
          <a:xfrm>
            <a:off x="240574" y="840358"/>
            <a:ext cx="11672789" cy="2859772"/>
          </a:xfrm>
          <a:prstGeom prst="rect">
            <a:avLst/>
          </a:prstGeom>
        </p:spPr>
      </p:pic>
    </p:spTree>
    <p:extLst>
      <p:ext uri="{BB962C8B-B14F-4D97-AF65-F5344CB8AC3E}">
        <p14:creationId xmlns:p14="http://schemas.microsoft.com/office/powerpoint/2010/main" val="2679782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161925" y="6035304"/>
            <a:ext cx="11868150" cy="1250951"/>
          </a:xfrm>
        </p:spPr>
        <p:txBody>
          <a:bodyPr>
            <a:normAutofit/>
          </a:bodyPr>
          <a:lstStyle/>
          <a:p>
            <a:r>
              <a:rPr lang="en-CA" sz="2000" dirty="0">
                <a:latin typeface="Times New Roman" panose="02020603050405020304" pitchFamily="18" charset="0"/>
                <a:cs typeface="Times New Roman" panose="02020603050405020304" pitchFamily="18" charset="0"/>
                <a:hlinkClick r:id="rId2"/>
              </a:rPr>
              <a:t>https://hadoop.apache.org/docs/r2.4.1/hadoop-project-dist/hadoop-hdfs/hdfs-default.xml</a:t>
            </a:r>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Its impossible to talk about all properties. We are going to talk about few of them which are important </a:t>
            </a:r>
          </a:p>
          <a:p>
            <a:endParaRPr lang="en-CA"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950941F-FB05-44C4-823F-4A9B3DC36C9E}"/>
              </a:ext>
            </a:extLst>
          </p:cNvPr>
          <p:cNvPicPr>
            <a:picLocks noChangeAspect="1"/>
          </p:cNvPicPr>
          <p:nvPr/>
        </p:nvPicPr>
        <p:blipFill>
          <a:blip r:embed="rId3"/>
          <a:stretch>
            <a:fillRect/>
          </a:stretch>
        </p:blipFill>
        <p:spPr>
          <a:xfrm>
            <a:off x="0" y="1817375"/>
            <a:ext cx="12192000" cy="2840477"/>
          </a:xfrm>
          <a:prstGeom prst="rect">
            <a:avLst/>
          </a:prstGeom>
        </p:spPr>
      </p:pic>
      <p:sp>
        <p:nvSpPr>
          <p:cNvPr id="5" name="Title 1">
            <a:extLst>
              <a:ext uri="{FF2B5EF4-FFF2-40B4-BE49-F238E27FC236}">
                <a16:creationId xmlns:a16="http://schemas.microsoft.com/office/drawing/2014/main" id="{123D1023-1094-4F72-B061-C9C06777755D}"/>
              </a:ext>
            </a:extLst>
          </p:cNvPr>
          <p:cNvSpPr>
            <a:spLocks noGrp="1"/>
          </p:cNvSpPr>
          <p:nvPr>
            <p:ph type="title"/>
          </p:nvPr>
        </p:nvSpPr>
        <p:spPr>
          <a:xfrm>
            <a:off x="257174" y="146051"/>
            <a:ext cx="11649075" cy="768350"/>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Hdfs-site.xml</a:t>
            </a:r>
          </a:p>
        </p:txBody>
      </p:sp>
    </p:spTree>
    <p:extLst>
      <p:ext uri="{BB962C8B-B14F-4D97-AF65-F5344CB8AC3E}">
        <p14:creationId xmlns:p14="http://schemas.microsoft.com/office/powerpoint/2010/main" val="380398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073-4E42-4686-A0FF-AC354197D847}"/>
              </a:ext>
            </a:extLst>
          </p:cNvPr>
          <p:cNvSpPr>
            <a:spLocks noGrp="1"/>
          </p:cNvSpPr>
          <p:nvPr>
            <p:ph type="title"/>
          </p:nvPr>
        </p:nvSpPr>
        <p:spPr>
          <a:xfrm>
            <a:off x="193765" y="129994"/>
            <a:ext cx="11743769" cy="750850"/>
          </a:xfrm>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Limitation of existing system</a:t>
            </a:r>
          </a:p>
        </p:txBody>
      </p:sp>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1233182"/>
            <a:ext cx="11743769" cy="5494824"/>
          </a:xfrm>
        </p:spPr>
        <p:txBody>
          <a:bodyPr>
            <a:normAutofit/>
          </a:bodyPr>
          <a:lstStyle/>
          <a:p>
            <a:r>
              <a:rPr lang="en-CA" sz="2000" dirty="0">
                <a:latin typeface="Times New Roman" panose="02020603050405020304" pitchFamily="18" charset="0"/>
                <a:cs typeface="Times New Roman" panose="02020603050405020304" pitchFamily="18" charset="0"/>
              </a:rPr>
              <a:t>Server limitation (Horizontal vs Vertical)</a:t>
            </a:r>
          </a:p>
          <a:p>
            <a:r>
              <a:rPr lang="en-CA" sz="2000" dirty="0">
                <a:latin typeface="Times New Roman" panose="02020603050405020304" pitchFamily="18" charset="0"/>
                <a:cs typeface="Times New Roman" panose="02020603050405020304" pitchFamily="18" charset="0"/>
              </a:rPr>
              <a:t>Transfer of data over the Network</a:t>
            </a:r>
          </a:p>
        </p:txBody>
      </p:sp>
    </p:spTree>
    <p:extLst>
      <p:ext uri="{BB962C8B-B14F-4D97-AF65-F5344CB8AC3E}">
        <p14:creationId xmlns:p14="http://schemas.microsoft.com/office/powerpoint/2010/main" val="5334254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B5F8D-36BB-4D70-B3AC-2997BBB1A146}"/>
              </a:ext>
            </a:extLst>
          </p:cNvPr>
          <p:cNvSpPr>
            <a:spLocks noGrp="1"/>
          </p:cNvSpPr>
          <p:nvPr>
            <p:ph idx="1"/>
          </p:nvPr>
        </p:nvSpPr>
        <p:spPr>
          <a:xfrm>
            <a:off x="6472989" y="1795504"/>
            <a:ext cx="5719011" cy="1512776"/>
          </a:xfrm>
        </p:spPr>
        <p:txBody>
          <a:bodyPr>
            <a:normAutofit/>
          </a:bodyPr>
          <a:lstStyle/>
          <a:p>
            <a:r>
              <a:rPr lang="en-CA" sz="2000" dirty="0">
                <a:latin typeface="Times New Roman" panose="02020603050405020304" pitchFamily="18" charset="0"/>
                <a:cs typeface="Times New Roman" panose="02020603050405020304" pitchFamily="18" charset="0"/>
              </a:rPr>
              <a:t>You see that as we are using one machine we see value for replication property is set to 1</a:t>
            </a:r>
          </a:p>
        </p:txBody>
      </p:sp>
      <p:pic>
        <p:nvPicPr>
          <p:cNvPr id="4" name="Picture 3">
            <a:extLst>
              <a:ext uri="{FF2B5EF4-FFF2-40B4-BE49-F238E27FC236}">
                <a16:creationId xmlns:a16="http://schemas.microsoft.com/office/drawing/2014/main" id="{69611E0A-8BD2-4DEF-91BA-BE66C94572A6}"/>
              </a:ext>
            </a:extLst>
          </p:cNvPr>
          <p:cNvPicPr>
            <a:picLocks noChangeAspect="1"/>
          </p:cNvPicPr>
          <p:nvPr/>
        </p:nvPicPr>
        <p:blipFill>
          <a:blip r:embed="rId2"/>
          <a:stretch>
            <a:fillRect/>
          </a:stretch>
        </p:blipFill>
        <p:spPr>
          <a:xfrm>
            <a:off x="0" y="80962"/>
            <a:ext cx="6267450" cy="6696075"/>
          </a:xfrm>
          <a:prstGeom prst="rect">
            <a:avLst/>
          </a:prstGeom>
        </p:spPr>
      </p:pic>
    </p:spTree>
    <p:extLst>
      <p:ext uri="{BB962C8B-B14F-4D97-AF65-F5344CB8AC3E}">
        <p14:creationId xmlns:p14="http://schemas.microsoft.com/office/powerpoint/2010/main" val="2435166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1612D-171D-445A-8E7C-3D228E8AE208}"/>
              </a:ext>
            </a:extLst>
          </p:cNvPr>
          <p:cNvSpPr>
            <a:spLocks noGrp="1"/>
          </p:cNvSpPr>
          <p:nvPr>
            <p:ph idx="1"/>
          </p:nvPr>
        </p:nvSpPr>
        <p:spPr>
          <a:xfrm>
            <a:off x="193765" y="5438774"/>
            <a:ext cx="11743769" cy="1289231"/>
          </a:xfrm>
        </p:spPr>
        <p:txBody>
          <a:bodyPr>
            <a:normAutofit/>
          </a:bodyPr>
          <a:lstStyle/>
          <a:p>
            <a:endParaRPr lang="en-CA" sz="2000" dirty="0"/>
          </a:p>
          <a:p>
            <a:r>
              <a:rPr lang="en-CA" sz="2000" dirty="0"/>
              <a:t>https://www.virtualbox.org/wiki/Downloads</a:t>
            </a:r>
          </a:p>
          <a:p>
            <a:endParaRPr lang="en-CA"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3DD2E0-1848-404C-BCF0-A93086B30EFD}"/>
              </a:ext>
            </a:extLst>
          </p:cNvPr>
          <p:cNvPicPr>
            <a:picLocks noChangeAspect="1"/>
          </p:cNvPicPr>
          <p:nvPr/>
        </p:nvPicPr>
        <p:blipFill>
          <a:blip r:embed="rId2"/>
          <a:stretch>
            <a:fillRect/>
          </a:stretch>
        </p:blipFill>
        <p:spPr>
          <a:xfrm>
            <a:off x="550273" y="209549"/>
            <a:ext cx="9105900" cy="5229225"/>
          </a:xfrm>
          <a:prstGeom prst="rect">
            <a:avLst/>
          </a:prstGeom>
        </p:spPr>
      </p:pic>
    </p:spTree>
    <p:extLst>
      <p:ext uri="{BB962C8B-B14F-4D97-AF65-F5344CB8AC3E}">
        <p14:creationId xmlns:p14="http://schemas.microsoft.com/office/powerpoint/2010/main" val="3785494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277ACCF-82B5-44D9-9206-BB80A66E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707"/>
            <a:ext cx="12192000" cy="5586585"/>
          </a:xfrm>
          <a:prstGeom prst="rect">
            <a:avLst/>
          </a:prstGeom>
        </p:spPr>
      </p:pic>
    </p:spTree>
    <p:extLst>
      <p:ext uri="{BB962C8B-B14F-4D97-AF65-F5344CB8AC3E}">
        <p14:creationId xmlns:p14="http://schemas.microsoft.com/office/powerpoint/2010/main" val="3030248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A19DD39B-7E40-4A0D-AD09-83E8CE8AA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755"/>
            <a:ext cx="12192000" cy="6178490"/>
          </a:xfrm>
          <a:prstGeom prst="rect">
            <a:avLst/>
          </a:prstGeom>
        </p:spPr>
      </p:pic>
    </p:spTree>
    <p:extLst>
      <p:ext uri="{BB962C8B-B14F-4D97-AF65-F5344CB8AC3E}">
        <p14:creationId xmlns:p14="http://schemas.microsoft.com/office/powerpoint/2010/main" val="248622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B5AB4-8CDB-47E5-952A-0C808D3FF514}"/>
              </a:ext>
            </a:extLst>
          </p:cNvPr>
          <p:cNvPicPr>
            <a:picLocks noChangeAspect="1"/>
          </p:cNvPicPr>
          <p:nvPr/>
        </p:nvPicPr>
        <p:blipFill>
          <a:blip r:embed="rId2"/>
          <a:stretch>
            <a:fillRect/>
          </a:stretch>
        </p:blipFill>
        <p:spPr>
          <a:xfrm>
            <a:off x="7764235" y="947738"/>
            <a:ext cx="3238500" cy="742950"/>
          </a:xfrm>
          <a:prstGeom prst="rect">
            <a:avLst/>
          </a:prstGeom>
        </p:spPr>
      </p:pic>
      <p:pic>
        <p:nvPicPr>
          <p:cNvPr id="7" name="Picture 6">
            <a:extLst>
              <a:ext uri="{FF2B5EF4-FFF2-40B4-BE49-F238E27FC236}">
                <a16:creationId xmlns:a16="http://schemas.microsoft.com/office/drawing/2014/main" id="{E21D746B-A684-45EA-99D8-9396E02FA087}"/>
              </a:ext>
            </a:extLst>
          </p:cNvPr>
          <p:cNvPicPr>
            <a:picLocks noChangeAspect="1"/>
          </p:cNvPicPr>
          <p:nvPr/>
        </p:nvPicPr>
        <p:blipFill>
          <a:blip r:embed="rId3"/>
          <a:stretch>
            <a:fillRect/>
          </a:stretch>
        </p:blipFill>
        <p:spPr>
          <a:xfrm>
            <a:off x="7596187" y="2049917"/>
            <a:ext cx="4162425" cy="4543425"/>
          </a:xfrm>
          <a:prstGeom prst="rect">
            <a:avLst/>
          </a:prstGeom>
        </p:spPr>
      </p:pic>
      <p:pic>
        <p:nvPicPr>
          <p:cNvPr id="9" name="Picture 8">
            <a:extLst>
              <a:ext uri="{FF2B5EF4-FFF2-40B4-BE49-F238E27FC236}">
                <a16:creationId xmlns:a16="http://schemas.microsoft.com/office/drawing/2014/main" id="{02CD0FD0-2E34-418F-9BDC-24BB6C227E0A}"/>
              </a:ext>
            </a:extLst>
          </p:cNvPr>
          <p:cNvPicPr>
            <a:picLocks noChangeAspect="1"/>
          </p:cNvPicPr>
          <p:nvPr/>
        </p:nvPicPr>
        <p:blipFill>
          <a:blip r:embed="rId4"/>
          <a:stretch>
            <a:fillRect/>
          </a:stretch>
        </p:blipFill>
        <p:spPr>
          <a:xfrm>
            <a:off x="191603" y="720497"/>
            <a:ext cx="7110670" cy="3100387"/>
          </a:xfrm>
          <a:prstGeom prst="rect">
            <a:avLst/>
          </a:prstGeom>
        </p:spPr>
      </p:pic>
    </p:spTree>
    <p:extLst>
      <p:ext uri="{BB962C8B-B14F-4D97-AF65-F5344CB8AC3E}">
        <p14:creationId xmlns:p14="http://schemas.microsoft.com/office/powerpoint/2010/main" val="694218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334AC-2B7E-4E82-A292-1DE353931F02}"/>
              </a:ext>
            </a:extLst>
          </p:cNvPr>
          <p:cNvPicPr>
            <a:picLocks noChangeAspect="1"/>
          </p:cNvPicPr>
          <p:nvPr/>
        </p:nvPicPr>
        <p:blipFill>
          <a:blip r:embed="rId2"/>
          <a:stretch>
            <a:fillRect/>
          </a:stretch>
        </p:blipFill>
        <p:spPr>
          <a:xfrm>
            <a:off x="6743700" y="5418363"/>
            <a:ext cx="5448300" cy="1362075"/>
          </a:xfrm>
          <a:prstGeom prst="rect">
            <a:avLst/>
          </a:prstGeom>
        </p:spPr>
      </p:pic>
      <p:pic>
        <p:nvPicPr>
          <p:cNvPr id="2" name="Picture 1">
            <a:extLst>
              <a:ext uri="{FF2B5EF4-FFF2-40B4-BE49-F238E27FC236}">
                <a16:creationId xmlns:a16="http://schemas.microsoft.com/office/drawing/2014/main" id="{51820A8E-5DFF-41AF-9C1E-D80300BD077F}"/>
              </a:ext>
            </a:extLst>
          </p:cNvPr>
          <p:cNvPicPr>
            <a:picLocks noChangeAspect="1"/>
          </p:cNvPicPr>
          <p:nvPr/>
        </p:nvPicPr>
        <p:blipFill>
          <a:blip r:embed="rId3"/>
          <a:stretch>
            <a:fillRect/>
          </a:stretch>
        </p:blipFill>
        <p:spPr>
          <a:xfrm>
            <a:off x="2128837" y="760638"/>
            <a:ext cx="8086725" cy="4657725"/>
          </a:xfrm>
          <a:prstGeom prst="rect">
            <a:avLst/>
          </a:prstGeom>
        </p:spPr>
      </p:pic>
    </p:spTree>
    <p:extLst>
      <p:ext uri="{BB962C8B-B14F-4D97-AF65-F5344CB8AC3E}">
        <p14:creationId xmlns:p14="http://schemas.microsoft.com/office/powerpoint/2010/main" val="3668265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D28068-5972-4B82-89D2-32B32ECA388F}"/>
              </a:ext>
            </a:extLst>
          </p:cNvPr>
          <p:cNvPicPr>
            <a:picLocks noChangeAspect="1"/>
          </p:cNvPicPr>
          <p:nvPr/>
        </p:nvPicPr>
        <p:blipFill>
          <a:blip r:embed="rId2"/>
          <a:stretch>
            <a:fillRect/>
          </a:stretch>
        </p:blipFill>
        <p:spPr>
          <a:xfrm>
            <a:off x="1960321" y="0"/>
            <a:ext cx="8271358" cy="6858000"/>
          </a:xfrm>
          <a:prstGeom prst="rect">
            <a:avLst/>
          </a:prstGeom>
        </p:spPr>
      </p:pic>
    </p:spTree>
    <p:extLst>
      <p:ext uri="{BB962C8B-B14F-4D97-AF65-F5344CB8AC3E}">
        <p14:creationId xmlns:p14="http://schemas.microsoft.com/office/powerpoint/2010/main" val="1291122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7E63959D-C7E5-4182-A6F2-0A11E22CC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5694"/>
            <a:ext cx="12192000" cy="1546611"/>
          </a:xfrm>
          <a:prstGeom prst="rect">
            <a:avLst/>
          </a:prstGeom>
        </p:spPr>
      </p:pic>
    </p:spTree>
    <p:extLst>
      <p:ext uri="{BB962C8B-B14F-4D97-AF65-F5344CB8AC3E}">
        <p14:creationId xmlns:p14="http://schemas.microsoft.com/office/powerpoint/2010/main" val="2799841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5C550-2A59-4968-A99E-CBB9F0B34156}"/>
              </a:ext>
            </a:extLst>
          </p:cNvPr>
          <p:cNvPicPr>
            <a:picLocks noChangeAspect="1"/>
          </p:cNvPicPr>
          <p:nvPr/>
        </p:nvPicPr>
        <p:blipFill rotWithShape="1">
          <a:blip r:embed="rId2"/>
          <a:srcRect t="5012"/>
          <a:stretch/>
        </p:blipFill>
        <p:spPr>
          <a:xfrm>
            <a:off x="1976437" y="729343"/>
            <a:ext cx="8239125" cy="5700032"/>
          </a:xfrm>
          <a:prstGeom prst="rect">
            <a:avLst/>
          </a:prstGeom>
        </p:spPr>
      </p:pic>
    </p:spTree>
    <p:extLst>
      <p:ext uri="{BB962C8B-B14F-4D97-AF65-F5344CB8AC3E}">
        <p14:creationId xmlns:p14="http://schemas.microsoft.com/office/powerpoint/2010/main" val="129893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8F317-5D3D-4FE0-BC07-B4F086A2D5E4}"/>
              </a:ext>
            </a:extLst>
          </p:cNvPr>
          <p:cNvPicPr>
            <a:picLocks noChangeAspect="1"/>
          </p:cNvPicPr>
          <p:nvPr/>
        </p:nvPicPr>
        <p:blipFill>
          <a:blip r:embed="rId2"/>
          <a:stretch>
            <a:fillRect/>
          </a:stretch>
        </p:blipFill>
        <p:spPr>
          <a:xfrm>
            <a:off x="2534797" y="1343369"/>
            <a:ext cx="6858000" cy="4457700"/>
          </a:xfrm>
          <a:prstGeom prst="rect">
            <a:avLst/>
          </a:prstGeom>
        </p:spPr>
      </p:pic>
    </p:spTree>
    <p:extLst>
      <p:ext uri="{BB962C8B-B14F-4D97-AF65-F5344CB8AC3E}">
        <p14:creationId xmlns:p14="http://schemas.microsoft.com/office/powerpoint/2010/main" val="424483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24B0-C437-425A-8DB6-4BBBE5CBB6C8}"/>
              </a:ext>
            </a:extLst>
          </p:cNvPr>
          <p:cNvSpPr>
            <a:spLocks noGrp="1"/>
          </p:cNvSpPr>
          <p:nvPr>
            <p:ph type="title"/>
          </p:nvPr>
        </p:nvSpPr>
        <p:spPr>
          <a:xfrm>
            <a:off x="225803" y="138622"/>
            <a:ext cx="11837566" cy="968725"/>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Distributed Computing</a:t>
            </a:r>
          </a:p>
        </p:txBody>
      </p:sp>
      <p:sp>
        <p:nvSpPr>
          <p:cNvPr id="3" name="Content Placeholder 2">
            <a:extLst>
              <a:ext uri="{FF2B5EF4-FFF2-40B4-BE49-F238E27FC236}">
                <a16:creationId xmlns:a16="http://schemas.microsoft.com/office/drawing/2014/main" id="{7158CCD6-8263-4452-8FB8-55F6DB88FDC8}"/>
              </a:ext>
            </a:extLst>
          </p:cNvPr>
          <p:cNvSpPr>
            <a:spLocks noGrp="1"/>
          </p:cNvSpPr>
          <p:nvPr>
            <p:ph idx="1"/>
          </p:nvPr>
        </p:nvSpPr>
        <p:spPr>
          <a:xfrm>
            <a:off x="225802" y="1253330"/>
            <a:ext cx="11837565" cy="5466047"/>
          </a:xfrm>
        </p:spPr>
        <p:txBody>
          <a:bodyPr>
            <a:normAutofit/>
          </a:bodyPr>
          <a:lstStyle/>
          <a:p>
            <a:r>
              <a:rPr lang="en-CA" sz="2000" dirty="0">
                <a:latin typeface="Times New Roman" panose="02020603050405020304" pitchFamily="18" charset="0"/>
                <a:cs typeface="Times New Roman" panose="02020603050405020304" pitchFamily="18" charset="0"/>
              </a:rPr>
              <a:t>Divide our data to smaller data and process separately then aggregate it</a:t>
            </a:r>
          </a:p>
          <a:p>
            <a:r>
              <a:rPr lang="en-CA" sz="2000" dirty="0">
                <a:latin typeface="Times New Roman" panose="02020603050405020304" pitchFamily="18" charset="0"/>
                <a:cs typeface="Times New Roman" panose="02020603050405020304" pitchFamily="18" charset="0"/>
              </a:rPr>
              <a:t>The time it takes for all the nodes to process = the time for one node </a:t>
            </a:r>
          </a:p>
          <a:p>
            <a:r>
              <a:rPr lang="en-CA" sz="2000" dirty="0">
                <a:latin typeface="Times New Roman" panose="02020603050405020304" pitchFamily="18" charset="0"/>
                <a:cs typeface="Times New Roman" panose="02020603050405020304" pitchFamily="18" charset="0"/>
              </a:rPr>
              <a:t>Limited hardware </a:t>
            </a:r>
          </a:p>
          <a:p>
            <a:r>
              <a:rPr lang="en-CA" sz="2000" dirty="0">
                <a:latin typeface="Times New Roman" panose="02020603050405020304" pitchFamily="18" charset="0"/>
                <a:cs typeface="Times New Roman" panose="02020603050405020304" pitchFamily="18" charset="0"/>
              </a:rPr>
              <a:t>Hadoop is a software (Framework) which applied in the cluster and take care of all things.</a:t>
            </a:r>
          </a:p>
        </p:txBody>
      </p:sp>
    </p:spTree>
    <p:extLst>
      <p:ext uri="{BB962C8B-B14F-4D97-AF65-F5344CB8AC3E}">
        <p14:creationId xmlns:p14="http://schemas.microsoft.com/office/powerpoint/2010/main" val="3822955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1588F-E4CC-446F-9F94-4D98E4AB8B91}"/>
              </a:ext>
            </a:extLst>
          </p:cNvPr>
          <p:cNvPicPr>
            <a:picLocks noChangeAspect="1"/>
          </p:cNvPicPr>
          <p:nvPr/>
        </p:nvPicPr>
        <p:blipFill>
          <a:blip r:embed="rId2"/>
          <a:stretch>
            <a:fillRect/>
          </a:stretch>
        </p:blipFill>
        <p:spPr>
          <a:xfrm>
            <a:off x="385053" y="207106"/>
            <a:ext cx="6324600" cy="2247900"/>
          </a:xfrm>
          <a:prstGeom prst="rect">
            <a:avLst/>
          </a:prstGeom>
        </p:spPr>
      </p:pic>
      <p:sp>
        <p:nvSpPr>
          <p:cNvPr id="5" name="Title 1">
            <a:extLst>
              <a:ext uri="{FF2B5EF4-FFF2-40B4-BE49-F238E27FC236}">
                <a16:creationId xmlns:a16="http://schemas.microsoft.com/office/drawing/2014/main" id="{E86DDF1D-8178-4747-944B-A387EF13360C}"/>
              </a:ext>
            </a:extLst>
          </p:cNvPr>
          <p:cNvSpPr>
            <a:spLocks noGrp="1"/>
          </p:cNvSpPr>
          <p:nvPr>
            <p:ph type="title"/>
          </p:nvPr>
        </p:nvSpPr>
        <p:spPr>
          <a:xfrm>
            <a:off x="4947325" y="1486281"/>
            <a:ext cx="2780044" cy="968725"/>
          </a:xfrm>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ALT+F5</a:t>
            </a:r>
          </a:p>
        </p:txBody>
      </p:sp>
      <p:pic>
        <p:nvPicPr>
          <p:cNvPr id="6" name="Picture 5">
            <a:extLst>
              <a:ext uri="{FF2B5EF4-FFF2-40B4-BE49-F238E27FC236}">
                <a16:creationId xmlns:a16="http://schemas.microsoft.com/office/drawing/2014/main" id="{9D423BE0-ED1B-442A-B14F-2B78AEF09E4C}"/>
              </a:ext>
            </a:extLst>
          </p:cNvPr>
          <p:cNvPicPr>
            <a:picLocks noChangeAspect="1"/>
          </p:cNvPicPr>
          <p:nvPr/>
        </p:nvPicPr>
        <p:blipFill>
          <a:blip r:embed="rId3"/>
          <a:stretch>
            <a:fillRect/>
          </a:stretch>
        </p:blipFill>
        <p:spPr>
          <a:xfrm>
            <a:off x="5191428" y="2206546"/>
            <a:ext cx="6867525" cy="4552950"/>
          </a:xfrm>
          <a:prstGeom prst="rect">
            <a:avLst/>
          </a:prstGeom>
        </p:spPr>
      </p:pic>
    </p:spTree>
    <p:extLst>
      <p:ext uri="{BB962C8B-B14F-4D97-AF65-F5344CB8AC3E}">
        <p14:creationId xmlns:p14="http://schemas.microsoft.com/office/powerpoint/2010/main" val="3280189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4E9E0-91DB-44D1-950E-2E64E338F5FE}"/>
              </a:ext>
            </a:extLst>
          </p:cNvPr>
          <p:cNvPicPr>
            <a:picLocks noChangeAspect="1"/>
          </p:cNvPicPr>
          <p:nvPr/>
        </p:nvPicPr>
        <p:blipFill>
          <a:blip r:embed="rId2"/>
          <a:stretch>
            <a:fillRect/>
          </a:stretch>
        </p:blipFill>
        <p:spPr>
          <a:xfrm>
            <a:off x="0" y="252007"/>
            <a:ext cx="6829425" cy="3800475"/>
          </a:xfrm>
          <a:prstGeom prst="rect">
            <a:avLst/>
          </a:prstGeom>
        </p:spPr>
      </p:pic>
      <p:pic>
        <p:nvPicPr>
          <p:cNvPr id="3" name="Picture 2">
            <a:extLst>
              <a:ext uri="{FF2B5EF4-FFF2-40B4-BE49-F238E27FC236}">
                <a16:creationId xmlns:a16="http://schemas.microsoft.com/office/drawing/2014/main" id="{967B02D7-4296-468D-867A-F851C9E2CEAD}"/>
              </a:ext>
            </a:extLst>
          </p:cNvPr>
          <p:cNvPicPr>
            <a:picLocks noChangeAspect="1"/>
          </p:cNvPicPr>
          <p:nvPr/>
        </p:nvPicPr>
        <p:blipFill>
          <a:blip r:embed="rId3"/>
          <a:stretch>
            <a:fillRect/>
          </a:stretch>
        </p:blipFill>
        <p:spPr>
          <a:xfrm>
            <a:off x="7017340" y="1943100"/>
            <a:ext cx="4998448" cy="4776787"/>
          </a:xfrm>
          <a:prstGeom prst="rect">
            <a:avLst/>
          </a:prstGeom>
        </p:spPr>
      </p:pic>
    </p:spTree>
    <p:extLst>
      <p:ext uri="{BB962C8B-B14F-4D97-AF65-F5344CB8AC3E}">
        <p14:creationId xmlns:p14="http://schemas.microsoft.com/office/powerpoint/2010/main" val="682909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E3573-7E43-4DDE-A050-DDF1D2B7A7DB}"/>
              </a:ext>
            </a:extLst>
          </p:cNvPr>
          <p:cNvPicPr>
            <a:picLocks noChangeAspect="1"/>
          </p:cNvPicPr>
          <p:nvPr/>
        </p:nvPicPr>
        <p:blipFill rotWithShape="1">
          <a:blip r:embed="rId2"/>
          <a:srcRect b="70930"/>
          <a:stretch/>
        </p:blipFill>
        <p:spPr>
          <a:xfrm>
            <a:off x="1085850" y="666750"/>
            <a:ext cx="8153400" cy="1428750"/>
          </a:xfrm>
          <a:prstGeom prst="rect">
            <a:avLst/>
          </a:prstGeom>
        </p:spPr>
      </p:pic>
      <p:pic>
        <p:nvPicPr>
          <p:cNvPr id="3" name="Picture 2">
            <a:extLst>
              <a:ext uri="{FF2B5EF4-FFF2-40B4-BE49-F238E27FC236}">
                <a16:creationId xmlns:a16="http://schemas.microsoft.com/office/drawing/2014/main" id="{A81AB1C7-2095-4FAE-AF28-756C61F6519A}"/>
              </a:ext>
            </a:extLst>
          </p:cNvPr>
          <p:cNvPicPr>
            <a:picLocks noChangeAspect="1"/>
          </p:cNvPicPr>
          <p:nvPr/>
        </p:nvPicPr>
        <p:blipFill rotWithShape="1">
          <a:blip r:embed="rId2"/>
          <a:srcRect t="93798"/>
          <a:stretch/>
        </p:blipFill>
        <p:spPr>
          <a:xfrm>
            <a:off x="1085850" y="2409825"/>
            <a:ext cx="8153400" cy="304800"/>
          </a:xfrm>
          <a:prstGeom prst="rect">
            <a:avLst/>
          </a:prstGeom>
        </p:spPr>
      </p:pic>
      <p:pic>
        <p:nvPicPr>
          <p:cNvPr id="4" name="Picture 3">
            <a:extLst>
              <a:ext uri="{FF2B5EF4-FFF2-40B4-BE49-F238E27FC236}">
                <a16:creationId xmlns:a16="http://schemas.microsoft.com/office/drawing/2014/main" id="{289F108A-2CBD-46AA-B30E-5917A0155E52}"/>
              </a:ext>
            </a:extLst>
          </p:cNvPr>
          <p:cNvPicPr>
            <a:picLocks noChangeAspect="1"/>
          </p:cNvPicPr>
          <p:nvPr/>
        </p:nvPicPr>
        <p:blipFill rotWithShape="1">
          <a:blip r:embed="rId2"/>
          <a:srcRect t="29070" b="6201"/>
          <a:stretch/>
        </p:blipFill>
        <p:spPr>
          <a:xfrm>
            <a:off x="1085850" y="3009900"/>
            <a:ext cx="8153400" cy="3181350"/>
          </a:xfrm>
          <a:prstGeom prst="rect">
            <a:avLst/>
          </a:prstGeom>
        </p:spPr>
      </p:pic>
    </p:spTree>
    <p:extLst>
      <p:ext uri="{BB962C8B-B14F-4D97-AF65-F5344CB8AC3E}">
        <p14:creationId xmlns:p14="http://schemas.microsoft.com/office/powerpoint/2010/main" val="20677463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ADF2B-356B-4841-B3B6-8A43794505E2}"/>
              </a:ext>
            </a:extLst>
          </p:cNvPr>
          <p:cNvPicPr>
            <a:picLocks noChangeAspect="1"/>
          </p:cNvPicPr>
          <p:nvPr/>
        </p:nvPicPr>
        <p:blipFill>
          <a:blip r:embed="rId2"/>
          <a:stretch>
            <a:fillRect/>
          </a:stretch>
        </p:blipFill>
        <p:spPr>
          <a:xfrm>
            <a:off x="142875" y="170996"/>
            <a:ext cx="5212895" cy="3519747"/>
          </a:xfrm>
          <a:prstGeom prst="rect">
            <a:avLst/>
          </a:prstGeom>
        </p:spPr>
      </p:pic>
      <p:pic>
        <p:nvPicPr>
          <p:cNvPr id="3" name="Picture 2">
            <a:extLst>
              <a:ext uri="{FF2B5EF4-FFF2-40B4-BE49-F238E27FC236}">
                <a16:creationId xmlns:a16="http://schemas.microsoft.com/office/drawing/2014/main" id="{9F2AF75E-C23E-4F0C-AC66-BA1BB9CA0CB7}"/>
              </a:ext>
            </a:extLst>
          </p:cNvPr>
          <p:cNvPicPr>
            <a:picLocks noChangeAspect="1"/>
          </p:cNvPicPr>
          <p:nvPr/>
        </p:nvPicPr>
        <p:blipFill>
          <a:blip r:embed="rId3"/>
          <a:stretch>
            <a:fillRect/>
          </a:stretch>
        </p:blipFill>
        <p:spPr>
          <a:xfrm>
            <a:off x="5355771" y="2182934"/>
            <a:ext cx="6970317" cy="4675065"/>
          </a:xfrm>
          <a:prstGeom prst="rect">
            <a:avLst/>
          </a:prstGeom>
        </p:spPr>
      </p:pic>
    </p:spTree>
    <p:extLst>
      <p:ext uri="{BB962C8B-B14F-4D97-AF65-F5344CB8AC3E}">
        <p14:creationId xmlns:p14="http://schemas.microsoft.com/office/powerpoint/2010/main" val="3210014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C4F5C-3ACE-4B82-BA44-B37796252F53}"/>
              </a:ext>
            </a:extLst>
          </p:cNvPr>
          <p:cNvPicPr>
            <a:picLocks noChangeAspect="1"/>
          </p:cNvPicPr>
          <p:nvPr/>
        </p:nvPicPr>
        <p:blipFill rotWithShape="1">
          <a:blip r:embed="rId3"/>
          <a:srcRect t="-1" b="23024"/>
          <a:stretch/>
        </p:blipFill>
        <p:spPr>
          <a:xfrm>
            <a:off x="1604282" y="295276"/>
            <a:ext cx="8591550" cy="3416754"/>
          </a:xfrm>
          <a:prstGeom prst="rect">
            <a:avLst/>
          </a:prstGeom>
        </p:spPr>
      </p:pic>
      <p:pic>
        <p:nvPicPr>
          <p:cNvPr id="3" name="Picture 2">
            <a:extLst>
              <a:ext uri="{FF2B5EF4-FFF2-40B4-BE49-F238E27FC236}">
                <a16:creationId xmlns:a16="http://schemas.microsoft.com/office/drawing/2014/main" id="{D7D94260-A0EF-4878-A1A9-1071CC1B8772}"/>
              </a:ext>
            </a:extLst>
          </p:cNvPr>
          <p:cNvPicPr>
            <a:picLocks noChangeAspect="1"/>
          </p:cNvPicPr>
          <p:nvPr/>
        </p:nvPicPr>
        <p:blipFill rotWithShape="1">
          <a:blip r:embed="rId4"/>
          <a:srcRect t="19782" b="43414"/>
          <a:stretch/>
        </p:blipFill>
        <p:spPr>
          <a:xfrm>
            <a:off x="1604282" y="4038600"/>
            <a:ext cx="10125075" cy="1034143"/>
          </a:xfrm>
          <a:prstGeom prst="rect">
            <a:avLst/>
          </a:prstGeom>
        </p:spPr>
      </p:pic>
    </p:spTree>
    <p:extLst>
      <p:ext uri="{BB962C8B-B14F-4D97-AF65-F5344CB8AC3E}">
        <p14:creationId xmlns:p14="http://schemas.microsoft.com/office/powerpoint/2010/main" val="3512107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F46E4-9FE3-42DB-A824-FA68037D1276}"/>
              </a:ext>
            </a:extLst>
          </p:cNvPr>
          <p:cNvPicPr>
            <a:picLocks noChangeAspect="1"/>
          </p:cNvPicPr>
          <p:nvPr/>
        </p:nvPicPr>
        <p:blipFill>
          <a:blip r:embed="rId3"/>
          <a:stretch>
            <a:fillRect/>
          </a:stretch>
        </p:blipFill>
        <p:spPr>
          <a:xfrm>
            <a:off x="2537538" y="0"/>
            <a:ext cx="7116924" cy="6858000"/>
          </a:xfrm>
          <a:prstGeom prst="rect">
            <a:avLst/>
          </a:prstGeom>
        </p:spPr>
      </p:pic>
    </p:spTree>
    <p:extLst>
      <p:ext uri="{BB962C8B-B14F-4D97-AF65-F5344CB8AC3E}">
        <p14:creationId xmlns:p14="http://schemas.microsoft.com/office/powerpoint/2010/main" val="1919041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0E916-4703-450D-911C-40864B42DCF4}"/>
              </a:ext>
            </a:extLst>
          </p:cNvPr>
          <p:cNvPicPr>
            <a:picLocks noChangeAspect="1"/>
          </p:cNvPicPr>
          <p:nvPr/>
        </p:nvPicPr>
        <p:blipFill>
          <a:blip r:embed="rId3"/>
          <a:stretch>
            <a:fillRect/>
          </a:stretch>
        </p:blipFill>
        <p:spPr>
          <a:xfrm>
            <a:off x="684439" y="365579"/>
            <a:ext cx="10039350" cy="1104900"/>
          </a:xfrm>
          <a:prstGeom prst="rect">
            <a:avLst/>
          </a:prstGeom>
        </p:spPr>
      </p:pic>
      <p:pic>
        <p:nvPicPr>
          <p:cNvPr id="4" name="Picture 3">
            <a:extLst>
              <a:ext uri="{FF2B5EF4-FFF2-40B4-BE49-F238E27FC236}">
                <a16:creationId xmlns:a16="http://schemas.microsoft.com/office/drawing/2014/main" id="{A2695173-2C1C-4535-B768-543649A056D3}"/>
              </a:ext>
            </a:extLst>
          </p:cNvPr>
          <p:cNvPicPr>
            <a:picLocks noChangeAspect="1"/>
          </p:cNvPicPr>
          <p:nvPr/>
        </p:nvPicPr>
        <p:blipFill>
          <a:blip r:embed="rId4"/>
          <a:stretch>
            <a:fillRect/>
          </a:stretch>
        </p:blipFill>
        <p:spPr>
          <a:xfrm>
            <a:off x="598714" y="2024062"/>
            <a:ext cx="10125075" cy="2809875"/>
          </a:xfrm>
          <a:prstGeom prst="rect">
            <a:avLst/>
          </a:prstGeom>
        </p:spPr>
      </p:pic>
    </p:spTree>
    <p:extLst>
      <p:ext uri="{BB962C8B-B14F-4D97-AF65-F5344CB8AC3E}">
        <p14:creationId xmlns:p14="http://schemas.microsoft.com/office/powerpoint/2010/main" val="3702405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2067-2BA5-45C3-A09B-B8722166439B}"/>
              </a:ext>
            </a:extLst>
          </p:cNvPr>
          <p:cNvPicPr>
            <a:picLocks noChangeAspect="1"/>
          </p:cNvPicPr>
          <p:nvPr/>
        </p:nvPicPr>
        <p:blipFill rotWithShape="1">
          <a:blip r:embed="rId3"/>
          <a:srcRect t="7831"/>
          <a:stretch/>
        </p:blipFill>
        <p:spPr>
          <a:xfrm>
            <a:off x="641118" y="116113"/>
            <a:ext cx="9634995" cy="6749770"/>
          </a:xfrm>
          <a:prstGeom prst="rect">
            <a:avLst/>
          </a:prstGeom>
        </p:spPr>
      </p:pic>
    </p:spTree>
    <p:extLst>
      <p:ext uri="{BB962C8B-B14F-4D97-AF65-F5344CB8AC3E}">
        <p14:creationId xmlns:p14="http://schemas.microsoft.com/office/powerpoint/2010/main" val="1400311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FE7B0D-2924-46E9-901A-41626E0F0541}"/>
              </a:ext>
            </a:extLst>
          </p:cNvPr>
          <p:cNvPicPr>
            <a:picLocks noChangeAspect="1"/>
          </p:cNvPicPr>
          <p:nvPr/>
        </p:nvPicPr>
        <p:blipFill>
          <a:blip r:embed="rId3"/>
          <a:stretch>
            <a:fillRect/>
          </a:stretch>
        </p:blipFill>
        <p:spPr>
          <a:xfrm>
            <a:off x="2090737" y="52387"/>
            <a:ext cx="8010525" cy="6753225"/>
          </a:xfrm>
          <a:prstGeom prst="rect">
            <a:avLst/>
          </a:prstGeom>
        </p:spPr>
      </p:pic>
    </p:spTree>
    <p:extLst>
      <p:ext uri="{BB962C8B-B14F-4D97-AF65-F5344CB8AC3E}">
        <p14:creationId xmlns:p14="http://schemas.microsoft.com/office/powerpoint/2010/main" val="531421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1104C-43E0-4BCD-B2CF-72EF7C4A88BB}"/>
              </a:ext>
            </a:extLst>
          </p:cNvPr>
          <p:cNvPicPr>
            <a:picLocks noChangeAspect="1"/>
          </p:cNvPicPr>
          <p:nvPr/>
        </p:nvPicPr>
        <p:blipFill>
          <a:blip r:embed="rId3"/>
          <a:stretch>
            <a:fillRect/>
          </a:stretch>
        </p:blipFill>
        <p:spPr>
          <a:xfrm>
            <a:off x="6770513" y="207020"/>
            <a:ext cx="5421487" cy="6443960"/>
          </a:xfrm>
          <a:prstGeom prst="rect">
            <a:avLst/>
          </a:prstGeom>
        </p:spPr>
      </p:pic>
      <p:pic>
        <p:nvPicPr>
          <p:cNvPr id="3" name="Picture 2">
            <a:extLst>
              <a:ext uri="{FF2B5EF4-FFF2-40B4-BE49-F238E27FC236}">
                <a16:creationId xmlns:a16="http://schemas.microsoft.com/office/drawing/2014/main" id="{5107790B-3AD1-46C9-A271-FF52EA3873A7}"/>
              </a:ext>
            </a:extLst>
          </p:cNvPr>
          <p:cNvPicPr>
            <a:picLocks noChangeAspect="1"/>
          </p:cNvPicPr>
          <p:nvPr/>
        </p:nvPicPr>
        <p:blipFill rotWithShape="1">
          <a:blip r:embed="rId4"/>
          <a:srcRect r="14970"/>
          <a:stretch/>
        </p:blipFill>
        <p:spPr>
          <a:xfrm>
            <a:off x="146276" y="333375"/>
            <a:ext cx="6341609" cy="6191250"/>
          </a:xfrm>
          <a:prstGeom prst="rect">
            <a:avLst/>
          </a:prstGeom>
        </p:spPr>
      </p:pic>
    </p:spTree>
    <p:extLst>
      <p:ext uri="{BB962C8B-B14F-4D97-AF65-F5344CB8AC3E}">
        <p14:creationId xmlns:p14="http://schemas.microsoft.com/office/powerpoint/2010/main" val="97834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6093</Words>
  <Application>Microsoft Office PowerPoint</Application>
  <PresentationFormat>Widescreen</PresentationFormat>
  <Paragraphs>1849</Paragraphs>
  <Slides>99</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Times New Roman</vt:lpstr>
      <vt:lpstr>Office Theme</vt:lpstr>
      <vt:lpstr>HDFS</vt:lpstr>
      <vt:lpstr>Why Hadoop and Why not existing system (Limitation of existing system)</vt:lpstr>
      <vt:lpstr>Big Data</vt:lpstr>
      <vt:lpstr>Database Server</vt:lpstr>
      <vt:lpstr>Database Server</vt:lpstr>
      <vt:lpstr>Limitation</vt:lpstr>
      <vt:lpstr>What about 1 PB of Data</vt:lpstr>
      <vt:lpstr>Limitation of existing system</vt:lpstr>
      <vt:lpstr>Distributed Computing</vt:lpstr>
      <vt:lpstr>What is Hadoop ?</vt:lpstr>
      <vt:lpstr>Why Hadoop and Why not existing system (Limitation of existing system)</vt:lpstr>
      <vt:lpstr>Hadoop</vt:lpstr>
      <vt:lpstr>Hadoop Components</vt:lpstr>
      <vt:lpstr>How Hadoop is trying to resolve these problems</vt:lpstr>
      <vt:lpstr>How Hadoop is trying to resolve these problems</vt:lpstr>
      <vt:lpstr>How Hadoop is trying to resolve these problems</vt:lpstr>
      <vt:lpstr>How Hadoop is trying to resolve these problems</vt:lpstr>
      <vt:lpstr>Hadoop</vt:lpstr>
      <vt:lpstr>Hadoop</vt:lpstr>
      <vt:lpstr>Hadoop Solution</vt:lpstr>
      <vt:lpstr>Advantage</vt:lpstr>
      <vt:lpstr>Data Center </vt:lpstr>
      <vt:lpstr>Rack Awareness</vt:lpstr>
      <vt:lpstr>Rack Awareness</vt:lpstr>
      <vt:lpstr>Rack Awareness</vt:lpstr>
      <vt:lpstr>Rack Awareness</vt:lpstr>
      <vt:lpstr>Rack Awareness</vt:lpstr>
      <vt:lpstr>Rack Awareness</vt:lpstr>
      <vt:lpstr>Intra rack communication</vt:lpstr>
      <vt:lpstr>INTER RACK Communication</vt:lpstr>
      <vt:lpstr>Metadata</vt:lpstr>
      <vt:lpstr>Hadoop Architecture v1.x</vt:lpstr>
      <vt:lpstr>Master vs Slave </vt:lpstr>
      <vt:lpstr>Master</vt:lpstr>
      <vt:lpstr>Master vs Slave </vt:lpstr>
      <vt:lpstr>Master</vt:lpstr>
      <vt:lpstr>Back up Machine</vt:lpstr>
      <vt:lpstr>Back up Machine</vt:lpstr>
      <vt:lpstr>Back up Machine</vt:lpstr>
      <vt:lpstr>Back up Machine</vt:lpstr>
      <vt:lpstr>Back up Machine</vt:lpstr>
      <vt:lpstr>Back up Machine</vt:lpstr>
      <vt:lpstr>Secondary NameNode</vt:lpstr>
      <vt:lpstr>Secondary NameNode</vt:lpstr>
      <vt:lpstr>How to resolve it</vt:lpstr>
      <vt:lpstr>Zookeeper</vt:lpstr>
      <vt:lpstr>High Availability</vt:lpstr>
      <vt:lpstr>Increase RAM of the Master Machine</vt:lpstr>
      <vt:lpstr>Solution for this issue ?(Increase RAM of the Master Machine)</vt:lpstr>
      <vt:lpstr>Hadoop Installation</vt:lpstr>
      <vt:lpstr>Write Anatomy </vt:lpstr>
      <vt:lpstr>Rack Awareness</vt:lpstr>
      <vt:lpstr>Sequence</vt:lpstr>
      <vt:lpstr>Write Anatomy </vt:lpstr>
      <vt:lpstr>Write Anatomy </vt:lpstr>
      <vt:lpstr>Write Anatomy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lpstr>PowerPoint Presentation</vt:lpstr>
      <vt:lpstr>Read Anatomy</vt:lpstr>
      <vt:lpstr>What is the logic behind this sequence ? 6 ,2 ,1 .</vt:lpstr>
      <vt:lpstr>PowerPoint Presentation</vt:lpstr>
      <vt:lpstr>Configuration</vt:lpstr>
      <vt:lpstr>PowerPoint Presentation</vt:lpstr>
      <vt:lpstr>Hdfs-site.xml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ALT+F5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HDFS and Hadoop</dc:title>
  <dc:creator>pedram h</dc:creator>
  <cp:lastModifiedBy>pedram h</cp:lastModifiedBy>
  <cp:revision>20</cp:revision>
  <dcterms:created xsi:type="dcterms:W3CDTF">2019-05-11T01:03:00Z</dcterms:created>
  <dcterms:modified xsi:type="dcterms:W3CDTF">2020-05-23T13:31:35Z</dcterms:modified>
</cp:coreProperties>
</file>